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charts/colors6.xml" ContentType="application/vnd.ms-office.chartcolor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diagrams/layout3.xml" ContentType="application/vnd.openxmlformats-officedocument.drawingml.diagramLayout+xml"/>
  <Override PartName="/ppt/charts/style7.xml" ContentType="application/vnd.ms-office.chartstyl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style8.xml" ContentType="application/vnd.ms-office.chartstyl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charts/style6.xml" ContentType="application/vnd.ms-office.chart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charts/colors8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1" r:id="rId1"/>
  </p:sldMasterIdLst>
  <p:notesMasterIdLst>
    <p:notesMasterId r:id="rId29"/>
  </p:notesMasterIdLst>
  <p:sldIdLst>
    <p:sldId id="256" r:id="rId2"/>
    <p:sldId id="258" r:id="rId3"/>
    <p:sldId id="322" r:id="rId4"/>
    <p:sldId id="311" r:id="rId5"/>
    <p:sldId id="259" r:id="rId6"/>
    <p:sldId id="292" r:id="rId7"/>
    <p:sldId id="323" r:id="rId8"/>
    <p:sldId id="296" r:id="rId9"/>
    <p:sldId id="324" r:id="rId10"/>
    <p:sldId id="325" r:id="rId11"/>
    <p:sldId id="300" r:id="rId12"/>
    <p:sldId id="304" r:id="rId13"/>
    <p:sldId id="333" r:id="rId14"/>
    <p:sldId id="265" r:id="rId15"/>
    <p:sldId id="326" r:id="rId16"/>
    <p:sldId id="327" r:id="rId17"/>
    <p:sldId id="329" r:id="rId18"/>
    <p:sldId id="305" r:id="rId19"/>
    <p:sldId id="328" r:id="rId20"/>
    <p:sldId id="257" r:id="rId21"/>
    <p:sldId id="306" r:id="rId22"/>
    <p:sldId id="330" r:id="rId23"/>
    <p:sldId id="280" r:id="rId24"/>
    <p:sldId id="331" r:id="rId25"/>
    <p:sldId id="308" r:id="rId26"/>
    <p:sldId id="332" r:id="rId27"/>
    <p:sldId id="309" r:id="rId28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81830"/>
    <a:srgbClr val="66CCFF"/>
    <a:srgbClr val="009999"/>
    <a:srgbClr val="FFCCCC"/>
    <a:srgbClr val="66FFCC"/>
    <a:srgbClr val="00823B"/>
    <a:srgbClr val="CCFFFF"/>
    <a:srgbClr val="B5D07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6374" autoAdjust="0"/>
  </p:normalViewPr>
  <p:slideViewPr>
    <p:cSldViewPr>
      <p:cViewPr varScale="1">
        <p:scale>
          <a:sx n="91" d="100"/>
          <a:sy n="91" d="100"/>
        </p:scale>
        <p:origin x="-137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616141732283464E-2"/>
          <c:y val="0.18441212293284287"/>
          <c:w val="0.54507195975503053"/>
          <c:h val="0.7076515675213043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Услуги в форме социального обслуживания на дому в 2019 г. в филиале «Измайлово»  получили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F9-4A8E-AA68-97B108778B0E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F2-4591-A316-60EB339F5B52}"/>
              </c:ext>
            </c:extLst>
          </c:dPt>
          <c:dPt>
            <c:idx val="2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FF2-4591-A316-60EB339F5B52}"/>
              </c:ext>
            </c:extLst>
          </c:dPt>
          <c:dPt>
            <c:idx val="3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DF9-4A8E-AA68-97B108778B0E}"/>
              </c:ext>
            </c:extLst>
          </c:dPt>
          <c:dPt>
            <c:idx val="4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DF9-4A8E-AA68-97B108778B0E}"/>
              </c:ext>
            </c:extLst>
          </c:dPt>
          <c:dPt>
            <c:idx val="5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F2-4591-A316-60EB339F5B52}"/>
              </c:ext>
            </c:extLst>
          </c:dPt>
          <c:dLbls>
            <c:dLbl>
              <c:idx val="0"/>
              <c:layout>
                <c:manualLayout>
                  <c:x val="-0.20597930823158428"/>
                  <c:y val="-0.30647778662115871"/>
                </c:manualLayout>
              </c:layout>
              <c:tx>
                <c:rich>
                  <a:bodyPr/>
                  <a:lstStyle/>
                  <a:p>
                    <a:fld id="{CB1D8DAA-8263-4D85-A86C-9B04CE37F903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F9-4A8E-AA68-97B108778B0E}"/>
                </c:ext>
              </c:extLst>
            </c:dLbl>
            <c:dLbl>
              <c:idx val="1"/>
              <c:layout>
                <c:manualLayout>
                  <c:x val="9.4699327230674854E-2"/>
                  <c:y val="6.2833897848903805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9DA53C3-628C-4FBE-BC3A-8C59C398B9F5}" type="CATEGORYNAME">
                      <a:rPr lang="ru-RU"/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4058"/>
                        <a:gd name="adj2" fmla="val 62504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F2-4591-A316-60EB339F5B52}"/>
                </c:ext>
              </c:extLst>
            </c:dLbl>
            <c:dLbl>
              <c:idx val="2"/>
              <c:layout>
                <c:manualLayout>
                  <c:x val="0.16801493540926196"/>
                  <c:y val="0.1540020492756290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/>
                      <a:t>труженики тыла – 109 чел.
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04692"/>
                        <a:gd name="adj2" fmla="val 1614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2922693766501575"/>
                      <c:h val="0.21376092048197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FF2-4591-A316-60EB339F5B52}"/>
                </c:ext>
              </c:extLst>
            </c:dLbl>
            <c:dLbl>
              <c:idx val="3"/>
              <c:layout>
                <c:manualLayout>
                  <c:x val="7.6370425186028153E-3"/>
                  <c:y val="0"/>
                </c:manualLayout>
              </c:layout>
              <c:tx>
                <c:rich>
                  <a:bodyPr/>
                  <a:lstStyle/>
                  <a:p>
                    <a:fld id="{8B169B9B-592B-42E9-B603-3D5393AD68E6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1010 чел.</a:t>
                    </a:r>
                  </a:p>
                </c:rich>
              </c:tx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DF9-4A8E-AA68-97B108778B0E}"/>
                </c:ext>
              </c:extLst>
            </c:dLbl>
            <c:dLbl>
              <c:idx val="4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Лист1!$A$3:$A$7</c:f>
              <c:strCache>
                <c:ptCount val="4"/>
                <c:pt idx="0">
                  <c:v>инвалиды Великой Отечественной войны - 1 чел.</c:v>
                </c:pt>
                <c:pt idx="1">
                  <c:v>участники Великой Отечественной войны - 12 чел.</c:v>
                </c:pt>
                <c:pt idx="2">
                  <c:v>труженики тыла - 109 чел.</c:v>
                </c:pt>
                <c:pt idx="3">
                  <c:v>Остальные категории граждан </c:v>
                </c:pt>
              </c:strCache>
            </c:strRef>
          </c:cat>
          <c:val>
            <c:numRef>
              <c:f>Лист1!$B$3:$B$7</c:f>
              <c:numCache>
                <c:formatCode>General</c:formatCode>
                <c:ptCount val="4"/>
                <c:pt idx="0">
                  <c:v>1</c:v>
                </c:pt>
                <c:pt idx="1">
                  <c:v>12</c:v>
                </c:pt>
                <c:pt idx="2">
                  <c:v>109</c:v>
                </c:pt>
                <c:pt idx="3">
                  <c:v>1010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FF2-4591-A316-60EB339F5B52}"/>
            </c:ext>
          </c:extLst>
        </c:ser>
        <c:dLbls>
          <c:showVal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4583161234773197"/>
          <c:y val="2.7906976744186046E-2"/>
          <c:w val="0.5072705855263393"/>
          <c:h val="0.88207727522431789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dPt>
            <c:idx val="1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07-4ED9-9579-8E83095CCD4A}"/>
              </c:ext>
            </c:extLst>
          </c:dPt>
          <c:dPt>
            <c:idx val="2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307-4ED9-9579-8E83095CCD4A}"/>
              </c:ext>
            </c:extLst>
          </c:dPt>
          <c:dPt>
            <c:idx val="3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307-4ED9-9579-8E83095CCD4A}"/>
              </c:ext>
            </c:extLst>
          </c:dPt>
          <c:dPt>
            <c:idx val="4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307-4ED9-9579-8E83095CCD4A}"/>
              </c:ext>
            </c:extLst>
          </c:dPt>
          <c:dPt>
            <c:idx val="5"/>
            <c:spPr>
              <a:solidFill>
                <a:srgbClr val="B5D07A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307-4ED9-9579-8E83095CCD4A}"/>
              </c:ext>
            </c:extLst>
          </c:dPt>
          <c:dPt>
            <c:idx val="6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307-4ED9-9579-8E83095CCD4A}"/>
              </c:ext>
            </c:extLst>
          </c:dPt>
          <c:dPt>
            <c:idx val="7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307-4ED9-9579-8E83095CCD4A}"/>
              </c:ext>
            </c:extLst>
          </c:dPt>
          <c:dPt>
            <c:idx val="8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307-4ED9-9579-8E83095CCD4A}"/>
              </c:ext>
            </c:extLst>
          </c:dPt>
          <c:dPt>
            <c:idx val="9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D307-4ED9-9579-8E83095CCD4A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99690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F06-4BB1-B1F9-A23A87E411CF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39156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07-4ED9-9579-8E83095CCD4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66359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07-4ED9-9579-8E83095CCD4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3125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07-4ED9-9579-8E83095CCD4A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19680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307-4ED9-9579-8E83095CCD4A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14506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307-4ED9-9579-8E83095CCD4A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2010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307-4ED9-9579-8E83095CCD4A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9751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307-4ED9-9579-8E83095CCD4A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22802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307-4ED9-9579-8E83095CCD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Покупка и доставка на дом за счет средств получателя продуктов питания 
</c:v>
                </c:pt>
                <c:pt idx="1">
                  <c:v> Помощь в приготовлении пищи</c:v>
                </c:pt>
                <c:pt idx="2">
                  <c:v>Покупка и доставка на дом за счет средств получателя 
промышленных товаров первой необходимости </c:v>
                </c:pt>
                <c:pt idx="3">
                  <c:v>Оказание помощи в проведении уборки жилых помещений </c:v>
                </c:pt>
                <c:pt idx="4">
                  <c:v>Оказание санитарно-гигиенических услуг</c:v>
                </c:pt>
                <c:pt idx="5">
                  <c:v> Доставка книг, покупка газет и журналов 
за счет средства получателей социальных услуг </c:v>
                </c:pt>
                <c:pt idx="6">
                  <c:v>Наблюдение за состоянием здоровья</c:v>
                </c:pt>
                <c:pt idx="7">
                  <c:v>Содействие в получении гражданами коммунальных услуг, 
услуг связи, услуг организаций торговли</c:v>
                </c:pt>
                <c:pt idx="8">
                  <c:v> Содействие в получении медицинской помощи</c:v>
                </c:pt>
                <c:pt idx="9">
                  <c:v>Содействие в обеспечении по заключению медицинской 
организации лекарственными препаратами 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99690</c:v>
                </c:pt>
                <c:pt idx="1">
                  <c:v>1236</c:v>
                </c:pt>
                <c:pt idx="2">
                  <c:v>39156</c:v>
                </c:pt>
                <c:pt idx="3">
                  <c:v>66359</c:v>
                </c:pt>
                <c:pt idx="4">
                  <c:v>3125</c:v>
                </c:pt>
                <c:pt idx="5">
                  <c:v>19680</c:v>
                </c:pt>
                <c:pt idx="6">
                  <c:v>14506</c:v>
                </c:pt>
                <c:pt idx="7">
                  <c:v>2010</c:v>
                </c:pt>
                <c:pt idx="8">
                  <c:v>9751</c:v>
                </c:pt>
                <c:pt idx="9">
                  <c:v>22802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D307-4ED9-9579-8E83095CCD4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Покупка и доставка на дом за счет средств получателя продуктов питания 
</c:v>
                </c:pt>
                <c:pt idx="1">
                  <c:v> Помощь в приготовлении пищи</c:v>
                </c:pt>
                <c:pt idx="2">
                  <c:v>Покупка и доставка на дом за счет средств получателя 
промышленных товаров первой необходимости </c:v>
                </c:pt>
                <c:pt idx="3">
                  <c:v>Оказание помощи в проведении уборки жилых помещений </c:v>
                </c:pt>
                <c:pt idx="4">
                  <c:v>Оказание санитарно-гигиенических услуг</c:v>
                </c:pt>
                <c:pt idx="5">
                  <c:v> Доставка книг, покупка газет и журналов 
за счет средства получателей социальных услуг </c:v>
                </c:pt>
                <c:pt idx="6">
                  <c:v>Наблюдение за состоянием здоровья</c:v>
                </c:pt>
                <c:pt idx="7">
                  <c:v>Содействие в получении гражданами коммунальных услуг, 
услуг связи, услуг организаций торговли</c:v>
                </c:pt>
                <c:pt idx="8">
                  <c:v> Содействие в получении медицинской помощи</c:v>
                </c:pt>
                <c:pt idx="9">
                  <c:v>Содействие в обеспечении по заключению медицинской 
организации лекарственными препаратами </c:v>
                </c:pt>
              </c:strCache>
            </c:strRef>
          </c:cat>
          <c:val>
            <c:numRef>
              <c:f>Лист1!$C$2:$C$11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D307-4ED9-9579-8E83095CCD4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Покупка и доставка на дом за счет средств получателя продуктов питания 
</c:v>
                </c:pt>
                <c:pt idx="1">
                  <c:v> Помощь в приготовлении пищи</c:v>
                </c:pt>
                <c:pt idx="2">
                  <c:v>Покупка и доставка на дом за счет средств получателя 
промышленных товаров первой необходимости </c:v>
                </c:pt>
                <c:pt idx="3">
                  <c:v>Оказание помощи в проведении уборки жилых помещений </c:v>
                </c:pt>
                <c:pt idx="4">
                  <c:v>Оказание санитарно-гигиенических услуг</c:v>
                </c:pt>
                <c:pt idx="5">
                  <c:v> Доставка книг, покупка газет и журналов 
за счет средства получателей социальных услуг </c:v>
                </c:pt>
                <c:pt idx="6">
                  <c:v>Наблюдение за состоянием здоровья</c:v>
                </c:pt>
                <c:pt idx="7">
                  <c:v>Содействие в получении гражданами коммунальных услуг, 
услуг связи, услуг организаций торговли</c:v>
                </c:pt>
                <c:pt idx="8">
                  <c:v> Содействие в получении медицинской помощи</c:v>
                </c:pt>
                <c:pt idx="9">
                  <c:v>Содействие в обеспечении по заключению медицинской 
организации лекарственными препаратами </c:v>
                </c:pt>
              </c:strCache>
            </c:strRef>
          </c:cat>
          <c:val>
            <c:numRef>
              <c:f>Лист1!$D$2:$D$11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D307-4ED9-9579-8E83095CCD4A}"/>
            </c:ext>
          </c:extLst>
        </c:ser>
        <c:dLbls>
          <c:showVal val="1"/>
        </c:dLbls>
        <c:gapWidth val="182"/>
        <c:axId val="137927296"/>
        <c:axId val="137949568"/>
      </c:barChart>
      <c:catAx>
        <c:axId val="13792729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949568"/>
        <c:crosses val="autoZero"/>
        <c:auto val="1"/>
        <c:lblAlgn val="ctr"/>
        <c:lblOffset val="100"/>
      </c:catAx>
      <c:valAx>
        <c:axId val="137949568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92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616141732283461E-2"/>
          <c:y val="0.18441212293284287"/>
          <c:w val="0.54507195975503053"/>
          <c:h val="0.7076515675213043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D4-4BC8-B630-E00372922373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F2-4591-A316-60EB339F5B52}"/>
              </c:ext>
            </c:extLst>
          </c:dPt>
          <c:dPt>
            <c:idx val="2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FF2-4591-A316-60EB339F5B52}"/>
              </c:ext>
            </c:extLst>
          </c:dPt>
          <c:dPt>
            <c:idx val="3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AD4-4BC8-B630-E00372922373}"/>
              </c:ext>
            </c:extLst>
          </c:dPt>
          <c:dPt>
            <c:idx val="4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AD4-4BC8-B630-E00372922373}"/>
              </c:ext>
            </c:extLst>
          </c:dPt>
          <c:dPt>
            <c:idx val="5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F2-4591-A316-60EB339F5B52}"/>
              </c:ext>
            </c:extLst>
          </c:dPt>
          <c:dLbls>
            <c:dLbl>
              <c:idx val="0"/>
              <c:layout>
                <c:manualLayout>
                  <c:x val="-8.1468898550114764E-4"/>
                  <c:y val="1.716547927504910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197" b="1" i="0" u="none" strike="noStrike" baseline="0" dirty="0">
                        <a:effectLst/>
                      </a:rPr>
                      <a:t>215 человек </a:t>
                    </a:r>
                    <a:r>
                      <a:rPr lang="ru-RU" sz="1197" b="0" i="0" u="none" strike="noStrike" baseline="0" dirty="0">
                        <a:effectLst/>
                      </a:rPr>
                      <a:t/>
                    </a:r>
                    <a:br>
                      <a:rPr lang="ru-RU" sz="1197" b="0" i="0" u="none" strike="noStrike" baseline="0" dirty="0">
                        <a:effectLst/>
                      </a:rPr>
                    </a:br>
                    <a:r>
                      <a:rPr lang="ru-RU" dirty="0"/>
                      <a:t>технические средства реабилитации  </a:t>
                    </a:r>
                  </a:p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в количестве 339 единиц </a:t>
                    </a:r>
                    <a:br>
                      <a:rPr lang="ru-RU" dirty="0"/>
                    </a:br>
                    <a:r>
                      <a:rPr lang="ru-RU" dirty="0"/>
                      <a:t>на сумму 2 578 499,60  руб.</a:t>
                    </a:r>
                    <a:r>
                      <a:rPr lang="ru-RU" baseline="0" dirty="0"/>
                      <a:t>
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3004"/>
                        <a:gd name="adj2" fmla="val 7303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3139966875257232"/>
                      <c:h val="0.252434366821336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AD4-4BC8-B630-E00372922373}"/>
                </c:ext>
              </c:extLst>
            </c:dLbl>
            <c:dLbl>
              <c:idx val="1"/>
              <c:layout>
                <c:manualLayout>
                  <c:x val="7.5066857628701467E-2"/>
                  <c:y val="-1.402365592269857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/>
                      <a:t>630 человек ежемесячно</a:t>
                    </a:r>
                    <a:r>
                      <a:rPr lang="ru-RU" dirty="0"/>
                      <a:t/>
                    </a:r>
                    <a:br>
                      <a:rPr lang="ru-RU" dirty="0"/>
                    </a:br>
                    <a:r>
                      <a:rPr lang="ru-RU" dirty="0"/>
                      <a:t>получили абсорбирующее белье в количестве</a:t>
                    </a:r>
                    <a:br>
                      <a:rPr lang="ru-RU" dirty="0"/>
                    </a:br>
                    <a:r>
                      <a:rPr lang="ru-RU" dirty="0"/>
                      <a:t> 486 042 изделия на сумму 8 245 469,82 руб.</a:t>
                    </a:r>
                    <a:r>
                      <a:rPr lang="ru-RU" baseline="0" dirty="0"/>
                      <a:t>
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9279"/>
                        <a:gd name="adj2" fmla="val -117193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4653002426825478"/>
                      <c:h val="0.224093755054467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FF2-4591-A316-60EB339F5B52}"/>
                </c:ext>
              </c:extLst>
            </c:dLbl>
            <c:dLbl>
              <c:idx val="2"/>
              <c:layout>
                <c:manualLayout>
                  <c:x val="2.327763242419939E-2"/>
                  <c:y val="0.4537621234013238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197" b="1" i="0" u="none" strike="noStrike" baseline="0" dirty="0">
                        <a:effectLst/>
                      </a:rPr>
                      <a:t>153 человека</a:t>
                    </a:r>
                    <a:r>
                      <a:rPr lang="ru-RU" sz="1197" b="0" i="0" u="none" strike="noStrike" baseline="0" dirty="0">
                        <a:effectLst/>
                      </a:rPr>
                      <a:t/>
                    </a:r>
                    <a:br>
                      <a:rPr lang="ru-RU" sz="1197" b="0" i="0" u="none" strike="noStrike" baseline="0" dirty="0">
                        <a:effectLst/>
                      </a:rPr>
                    </a:br>
                    <a:r>
                      <a:rPr lang="ru-RU" dirty="0"/>
                      <a:t>оформили компенсацию за самостоятельно приобретенные технические средства реабилитации в количестве 8676 единицы </a:t>
                    </a:r>
                    <a:br>
                      <a:rPr lang="ru-RU" dirty="0"/>
                    </a:br>
                    <a:r>
                      <a:rPr lang="ru-RU" dirty="0"/>
                      <a:t>на сумму 10 388 287,27 руб.</a:t>
                    </a:r>
                    <a:endParaRPr lang="ru-RU" baseline="0" dirty="0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1908"/>
                        <a:gd name="adj2" fmla="val -148973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6904765954022972"/>
                      <c:h val="0.276700993119841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FF2-4591-A316-60EB339F5B52}"/>
                </c:ext>
              </c:extLst>
            </c:dLbl>
            <c:dLbl>
              <c:idx val="3"/>
              <c:layout>
                <c:manualLayout>
                  <c:x val="9.8713891573176671E-3"/>
                  <c:y val="-3.3919843068773211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197" b="1" i="0" u="none" strike="noStrike" baseline="0" dirty="0">
                        <a:effectLst/>
                      </a:rPr>
                      <a:t>150 человек </a:t>
                    </a:r>
                    <a:r>
                      <a:rPr lang="ru-RU" sz="1197" b="0" i="0" u="none" strike="noStrike" baseline="0" dirty="0">
                        <a:effectLst/>
                      </a:rPr>
                      <a:t>получили</a:t>
                    </a:r>
                    <a:br>
                      <a:rPr lang="ru-RU" sz="1197" b="0" i="0" u="none" strike="noStrike" baseline="0" dirty="0">
                        <a:effectLst/>
                      </a:rPr>
                    </a:br>
                    <a:r>
                      <a:rPr lang="ru-RU" sz="1197" b="0" i="0" u="none" strike="noStrike" baseline="0" dirty="0">
                        <a:effectLst/>
                      </a:rPr>
                      <a:t> 539</a:t>
                    </a:r>
                    <a:r>
                      <a:rPr lang="ru-RU" dirty="0"/>
                      <a:t> направлений на предприятия по изготовлению </a:t>
                    </a:r>
                  </a:p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протезно-ортопедических изделий</a:t>
                    </a:r>
                    <a:r>
                      <a:rPr lang="ru-RU" baseline="0" dirty="0"/>
                      <a:t>
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5415"/>
                        <a:gd name="adj2" fmla="val 77091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88430114498637"/>
                      <c:h val="0.226864786032976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AD4-4BC8-B630-E00372922373}"/>
                </c:ext>
              </c:extLst>
            </c:dLbl>
            <c:dLbl>
              <c:idx val="4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Лист1!$A$3:$A$8</c:f>
              <c:strCache>
                <c:ptCount val="4"/>
                <c:pt idx="0">
                  <c:v>технические средства реабилитации  
в количестве 349 единиц на сумму 2 822 836 руб.</c:v>
                </c:pt>
                <c:pt idx="1">
                  <c:v>абсорбирующим бельем в количестве 509 938 изделий 
на сумму 6 361 631 руб.</c:v>
                </c:pt>
                <c:pt idx="2">
                  <c:v>оформили компенсацию за самостоятельно приобретенные 
технические средства реабилитации 
в количестве 6 184 единицы на сумму 11 809 302 руб.</c:v>
                </c:pt>
                <c:pt idx="3">
                  <c:v>725 направлений на предприятия по изготовлению 
протезно-ортопедических изделий</c:v>
                </c:pt>
              </c:strCache>
            </c:strRef>
          </c:cat>
          <c:val>
            <c:numRef>
              <c:f>Лист1!$B$3:$B$8</c:f>
              <c:numCache>
                <c:formatCode>General</c:formatCode>
                <c:ptCount val="4"/>
                <c:pt idx="0">
                  <c:v>153</c:v>
                </c:pt>
                <c:pt idx="1">
                  <c:v>630</c:v>
                </c:pt>
                <c:pt idx="2">
                  <c:v>215</c:v>
                </c:pt>
                <c:pt idx="3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FF2-4591-A316-60EB339F5B52}"/>
            </c:ext>
          </c:extLst>
        </c:ser>
        <c:dLbls>
          <c:showVal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500" b="1" dirty="0">
                <a:solidFill>
                  <a:schemeClr val="tx1"/>
                </a:solidFill>
              </a:rPr>
              <a:t>Инвалидам оказывалась помощь в виде </a:t>
            </a:r>
            <a:r>
              <a:rPr lang="en-US" sz="1500" b="1" dirty="0">
                <a:solidFill>
                  <a:schemeClr val="tx1"/>
                </a:solidFill>
              </a:rPr>
              <a:t/>
            </a:r>
            <a:br>
              <a:rPr lang="en-US" sz="1500" b="1" dirty="0">
                <a:solidFill>
                  <a:schemeClr val="tx1"/>
                </a:solidFill>
              </a:rPr>
            </a:br>
            <a:r>
              <a:rPr lang="ru-RU" sz="1500" b="1" dirty="0">
                <a:solidFill>
                  <a:schemeClr val="tx1"/>
                </a:solidFill>
              </a:rPr>
              <a:t>электронных сертификатов</a:t>
            </a:r>
          </a:p>
        </c:rich>
      </c:tx>
      <c:layout>
        <c:manualLayout>
          <c:xMode val="edge"/>
          <c:yMode val="edge"/>
          <c:x val="0.22495833333333337"/>
          <c:y val="3.1250000000000006E-3"/>
        </c:manualLayout>
      </c:layout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Инвалидам оказывалась помощь в виде электронных сертификатов</c:v>
                </c:pt>
              </c:strCache>
            </c:strRef>
          </c:tx>
          <c:dPt>
            <c:idx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A9-407F-9D91-F27D8C55767D}"/>
              </c:ext>
            </c:extLst>
          </c:dPt>
          <c:dPt>
            <c:idx val="1"/>
            <c:spPr>
              <a:solidFill>
                <a:srgbClr val="0099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8A9-407F-9D91-F27D8C55767D}"/>
              </c:ext>
            </c:extLst>
          </c:dPt>
          <c:dPt>
            <c:idx val="2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8A9-407F-9D91-F27D8C55767D}"/>
              </c:ext>
            </c:extLst>
          </c:dPt>
          <c:dLbls>
            <c:dLbl>
              <c:idx val="0"/>
              <c:layout>
                <c:manualLayout>
                  <c:x val="-0.19583333333333336"/>
                  <c:y val="-2.812500000000010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86ECE87-BB9A-4FA8-985B-038682C21045}" type="CATEGORYNAME">
                      <a:rPr lang="ru-RU" b="1" dirty="0"/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1460"/>
                        <a:gd name="adj2" fmla="val -8771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217814960629922"/>
                      <c:h val="0.181375000000000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8A9-407F-9D91-F27D8C55767D}"/>
                </c:ext>
              </c:extLst>
            </c:dLbl>
            <c:dLbl>
              <c:idx val="1"/>
              <c:layout>
                <c:manualLayout>
                  <c:x val="8.1250082020997386E-2"/>
                  <c:y val="0.3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C6FE070-8F07-42EC-9CE8-327B34615B6C}" type="CATEGORYNAME">
                      <a:rPr lang="ru-RU" b="1"/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8854"/>
                        <a:gd name="adj2" fmla="val -9663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493454724409442"/>
                      <c:h val="0.192329232283464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8A9-407F-9D91-F27D8C55767D}"/>
                </c:ext>
              </c:extLst>
            </c:dLbl>
            <c:dLbl>
              <c:idx val="2"/>
              <c:layout>
                <c:manualLayout>
                  <c:x val="0.21666674868766406"/>
                  <c:y val="0.1500000000000000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FD3A061-7561-4FDB-80F4-0E2AA890E592}" type="CATEGORYNAME">
                      <a:rPr lang="ru-RU" b="1"/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4976"/>
                        <a:gd name="adj2" fmla="val 21738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800902230971126"/>
                      <c:h val="0.171227116141732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8A9-407F-9D91-F27D8C55767D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3"/>
                <c:pt idx="0">
                  <c:v>продовольственные сертификаты получили  
1138 человека</c:v>
                </c:pt>
                <c:pt idx="1">
                  <c:v>товары длительного пользования получили 200 человек</c:v>
                </c:pt>
                <c:pt idx="2">
                  <c:v>вещевую помощь получили 64 человек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1138</c:v>
                </c:pt>
                <c:pt idx="1">
                  <c:v>200</c:v>
                </c:pt>
                <c:pt idx="2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8A9-407F-9D91-F27D8C55767D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dPt>
            <c:idx val="1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23-45A8-9574-852A61CBA6FB}"/>
              </c:ext>
            </c:extLst>
          </c:dPt>
          <c:dPt>
            <c:idx val="2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923-45A8-9574-852A61CBA6FB}"/>
              </c:ext>
            </c:extLst>
          </c:dPt>
          <c:cat>
            <c:strRef>
              <c:f>Лист1!$A$2:$A$5</c:f>
              <c:strCache>
                <c:ptCount val="3"/>
                <c:pt idx="0">
                  <c:v>219 социально-бытовых</c:v>
                </c:pt>
                <c:pt idx="1">
                  <c:v>297 социально-медицинских </c:v>
                </c:pt>
                <c:pt idx="2">
                  <c:v>46 социально-правовые услуги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219</c:v>
                </c:pt>
                <c:pt idx="1">
                  <c:v>297</c:v>
                </c:pt>
                <c:pt idx="2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923-45A8-9574-852A61CBA6F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3"/>
                <c:pt idx="0">
                  <c:v>219 социально-бытовых</c:v>
                </c:pt>
                <c:pt idx="1">
                  <c:v>297 социально-медицинских </c:v>
                </c:pt>
                <c:pt idx="2">
                  <c:v>46 социально-правовые услуги</c:v>
                </c:pt>
              </c:strCache>
            </c:strRef>
          </c:cat>
          <c:val>
            <c:numRef>
              <c:f>Лист1!$C$2:$C$5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923-45A8-9574-852A61CBA6F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3"/>
                <c:pt idx="0">
                  <c:v>219 социально-бытовых</c:v>
                </c:pt>
                <c:pt idx="1">
                  <c:v>297 социально-медицинских </c:v>
                </c:pt>
                <c:pt idx="2">
                  <c:v>46 социально-правовые услуги</c:v>
                </c:pt>
              </c:strCache>
            </c:strRef>
          </c:cat>
          <c:val>
            <c:numRef>
              <c:f>Лист1!$D$2:$D$5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923-45A8-9574-852A61CBA6FB}"/>
            </c:ext>
          </c:extLst>
        </c:ser>
        <c:dLbls/>
        <c:gapWidth val="182"/>
        <c:axId val="202042752"/>
        <c:axId val="213931136"/>
      </c:barChart>
      <c:catAx>
        <c:axId val="20204275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931136"/>
        <c:crosses val="autoZero"/>
        <c:auto val="1"/>
        <c:lblAlgn val="ctr"/>
        <c:lblOffset val="100"/>
      </c:catAx>
      <c:valAx>
        <c:axId val="21393113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04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62" b="0" i="0" u="none" strike="noStrike" baseline="0" dirty="0">
                <a:effectLst/>
              </a:rPr>
              <a:t>Количество человек, находившихся на сопровождении отделения в 2020 году </a:t>
            </a:r>
            <a:endParaRPr lang="ru-RU" dirty="0"/>
          </a:p>
        </c:rich>
      </c:tx>
      <c:layout>
        <c:manualLayout>
          <c:xMode val="edge"/>
          <c:yMode val="edge"/>
          <c:x val="0.12564412496865382"/>
          <c:y val="2.9128974843575111E-2"/>
        </c:manualLayout>
      </c:layout>
      <c:spPr>
        <a:noFill/>
        <a:ln>
          <a:noFill/>
        </a:ln>
        <a:effectLst/>
      </c:spPr>
    </c:title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Pt>
            <c:idx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A73-4058-904C-E4DF885ACE34}"/>
              </c:ext>
            </c:extLst>
          </c:dPt>
          <c:dPt>
            <c:idx val="1"/>
            <c:spPr>
              <a:solidFill>
                <a:srgbClr val="00206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A73-4058-904C-E4DF885ACE34}"/>
              </c:ext>
            </c:extLst>
          </c:dPt>
          <c:dPt>
            <c:idx val="2"/>
            <c:spPr>
              <a:solidFill>
                <a:srgbClr val="66CC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A73-4058-904C-E4DF885ACE3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568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73-4058-904C-E4DF885ACE3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341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73-4058-904C-E4DF885ACE3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18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73-4058-904C-E4DF885ACE3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24</a:t>
                    </a:r>
                    <a:endParaRPr lang="en-US" dirty="0"/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73-4058-904C-E4DF885ACE34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73-4058-904C-E4DF885ACE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Ветераны и инвалиды Великой Отечественной Войны</c:v>
                </c:pt>
                <c:pt idx="1">
                  <c:v>Труженик тыла</c:v>
                </c:pt>
                <c:pt idx="2">
                  <c:v>Житель Блокадного Ленинграда</c:v>
                </c:pt>
                <c:pt idx="3">
                  <c:v>Бывших несовершеннолетних 
узников фашистских концлагерей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4"/>
                <c:pt idx="0">
                  <c:v>568</c:v>
                </c:pt>
                <c:pt idx="1">
                  <c:v>341</c:v>
                </c:pt>
                <c:pt idx="2">
                  <c:v>18</c:v>
                </c:pt>
                <c:pt idx="3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C04-48CA-901A-586B29B3B92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4"/>
                <c:pt idx="0">
                  <c:v>Ветераны и инвалиды Великой Отечественной Войны</c:v>
                </c:pt>
                <c:pt idx="1">
                  <c:v>Труженик тыла</c:v>
                </c:pt>
                <c:pt idx="2">
                  <c:v>Житель Блокадного Ленинграда</c:v>
                </c:pt>
                <c:pt idx="3">
                  <c:v>Бывших несовершеннолетних 
узников фашистских концлагерей</c:v>
                </c:pt>
              </c:strCache>
            </c:strRef>
          </c:cat>
          <c:val>
            <c:numRef>
              <c:f>Лист1!$C$2:$C$6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C04-48CA-901A-586B29B3B92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4"/>
                <c:pt idx="0">
                  <c:v>Ветераны и инвалиды Великой Отечественной Войны</c:v>
                </c:pt>
                <c:pt idx="1">
                  <c:v>Труженик тыла</c:v>
                </c:pt>
                <c:pt idx="2">
                  <c:v>Житель Блокадного Ленинграда</c:v>
                </c:pt>
                <c:pt idx="3">
                  <c:v>Бывших несовершеннолетних 
узников фашистских концлагерей</c:v>
                </c:pt>
              </c:strCache>
            </c:strRef>
          </c:cat>
          <c:val>
            <c:numRef>
              <c:f>Лист1!$D$2:$D$6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C04-48CA-901A-586B29B3B92E}"/>
            </c:ext>
          </c:extLst>
        </c:ser>
        <c:dLbls/>
        <c:gapWidth val="182"/>
        <c:axId val="214513920"/>
        <c:axId val="235274240"/>
      </c:barChart>
      <c:catAx>
        <c:axId val="21451392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5274240"/>
        <c:crosses val="autoZero"/>
        <c:auto val="1"/>
        <c:lblAlgn val="ctr"/>
        <c:lblOffset val="100"/>
      </c:catAx>
      <c:valAx>
        <c:axId val="23527424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51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effectLst/>
              </a:rPr>
              <a:t>В 2020 году ветеранам Великой Отечественной Войны были оказаны срочные социальные услуги</a:t>
            </a:r>
          </a:p>
        </c:rich>
      </c:tx>
      <c:layout>
        <c:manualLayout>
          <c:xMode val="edge"/>
          <c:yMode val="edge"/>
          <c:x val="0.12022254323612522"/>
          <c:y val="5.439855637124227E-3"/>
        </c:manualLayout>
      </c:layout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8F-4D50-B80C-87622BD31AE6}"/>
              </c:ext>
            </c:extLst>
          </c:dPt>
          <c:dPt>
            <c:idx val="1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18F-4D50-B80C-87622BD31AE6}"/>
              </c:ext>
            </c:extLst>
          </c:dPt>
          <c:dPt>
            <c:idx val="2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18F-4D50-B80C-87622BD31AE6}"/>
              </c:ext>
            </c:extLst>
          </c:dPt>
          <c:dPt>
            <c:idx val="3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18F-4D50-B80C-87622BD31AE6}"/>
              </c:ext>
            </c:extLst>
          </c:dPt>
          <c:dPt>
            <c:idx val="4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18F-4D50-B80C-87622BD31AE6}"/>
              </c:ext>
            </c:extLst>
          </c:dPt>
          <c:dLbls>
            <c:dLbl>
              <c:idx val="0"/>
              <c:layout>
                <c:manualLayout>
                  <c:x val="-2.5136555075147757E-2"/>
                  <c:y val="3.15989910401992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/>
                      <a:t>продовольственные</a:t>
                    </a:r>
                    <a:r>
                      <a:rPr lang="ru-RU" b="1" baseline="0" dirty="0"/>
                      <a:t> сертификаты получили 47 человек</a:t>
                    </a:r>
                    <a:endParaRPr lang="ru-RU" baseline="0" dirty="0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2006"/>
                        <a:gd name="adj2" fmla="val 3169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217814960629922"/>
                      <c:h val="0.193874999999999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18F-4D50-B80C-87622BD31AE6}"/>
                </c:ext>
              </c:extLst>
            </c:dLbl>
            <c:dLbl>
              <c:idx val="1"/>
              <c:layout>
                <c:manualLayout>
                  <c:x val="0.25345444858743882"/>
                  <c:y val="-0.3334245972361365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C6FE070-8F07-42EC-9CE8-327B34615B6C}" type="CATEGORYNAME">
                      <a:rPr lang="ru-RU" b="1" smtClean="0"/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0944"/>
                        <a:gd name="adj2" fmla="val 4782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5696642062727646"/>
                      <c:h val="0.163290429630608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18F-4D50-B80C-87622BD31AE6}"/>
                </c:ext>
              </c:extLst>
            </c:dLbl>
            <c:dLbl>
              <c:idx val="2"/>
              <c:layout>
                <c:manualLayout>
                  <c:x val="1.6313024199834852E-2"/>
                  <c:y val="0.1460462983097337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FD3A061-7561-4FDB-80F4-0E2AA890E592}" type="CATEGORYNAME">
                      <a:rPr lang="ru-RU" b="1" smtClean="0"/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="1" dirty="0"/>
                      <a:t>а</a:t>
                    </a:r>
                    <a:r>
                      <a:rPr lang="ru-RU" baseline="0" dirty="0"/>
                      <a:t>
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9167"/>
                        <a:gd name="adj2" fmla="val -127141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800903891231194"/>
                      <c:h val="0.133274244717226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18F-4D50-B80C-87622BD31AE6}"/>
                </c:ext>
              </c:extLst>
            </c:dLbl>
            <c:dLbl>
              <c:idx val="3"/>
              <c:layout>
                <c:manualLayout>
                  <c:x val="3.2625887839197995E-2"/>
                  <c:y val="-0.1157454875209048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8A8260F-4482-40C8-9C45-3C2D0DEBAD9E}" type="CATEGORYNAME">
                      <a:rPr lang="en-US" b="1"/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en-US" baseline="0" dirty="0"/>
                      <a:t>
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901"/>
                        <a:gd name="adj2" fmla="val 9616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1686491870903591"/>
                      <c:h val="7.705714819523619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18F-4D50-B80C-87622BD31AE6}"/>
                </c:ext>
              </c:extLst>
            </c:dLbl>
            <c:dLbl>
              <c:idx val="4"/>
              <c:layout>
                <c:manualLayout>
                  <c:x val="3.3048669523404656E-2"/>
                  <c:y val="8.350972316538025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3C3A368-2961-4963-8F03-34DACC1A40E2}" type="CATEGORYNAME">
                      <a:rPr lang="ru-RU" b="1" dirty="0"/>
                      <a:pPr>
                        <a:defRPr sz="1197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51834"/>
                        <a:gd name="adj2" fmla="val 6072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6146523205410602"/>
                      <c:h val="0.237408086409542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18F-4D50-B80C-87622BD31AE6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Лист1!$A$2:$A$6</c:f>
              <c:strCache>
                <c:ptCount val="5"/>
                <c:pt idx="0">
                  <c:v>продовольственные сертификаты получили  
47 человек</c:v>
                </c:pt>
                <c:pt idx="1">
                  <c:v>товары длительного пользования получили 73 человека</c:v>
                </c:pt>
                <c:pt idx="2">
                  <c:v>вещевую помощь получили 
2 человека</c:v>
                </c:pt>
                <c:pt idx="4">
                  <c:v>Дополнительные услуги в виде комплексной
 уборке квартиры, санитарно-гигиенической 
услуги получили 44 человека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</c:v>
                </c:pt>
                <c:pt idx="1">
                  <c:v>73</c:v>
                </c:pt>
                <c:pt idx="2">
                  <c:v>2</c:v>
                </c:pt>
                <c:pt idx="4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18F-4D50-B80C-87622BD31AE6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человек, занимающихся по данному направлению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3A-4B0C-A97E-EAA9C0A10C0A}"/>
              </c:ext>
            </c:extLst>
          </c:dPt>
          <c:dPt>
            <c:idx val="1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3A-4B0C-A97E-EAA9C0A10C0A}"/>
              </c:ext>
            </c:extLst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63A-4B0C-A97E-EAA9C0A10C0A}"/>
              </c:ext>
            </c:extLst>
          </c:dPt>
          <c:dPt>
            <c:idx val="3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63A-4B0C-A97E-EAA9C0A10C0A}"/>
              </c:ext>
            </c:extLst>
          </c:dPt>
          <c:dPt>
            <c:idx val="4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63A-4B0C-A97E-EAA9C0A10C0A}"/>
              </c:ext>
            </c:extLst>
          </c:dPt>
          <c:dPt>
            <c:idx val="5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63A-4B0C-A97E-EAA9C0A10C0A}"/>
              </c:ext>
            </c:extLst>
          </c:dPt>
          <c:dPt>
            <c:idx val="6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63A-4B0C-A97E-EAA9C0A10C0A}"/>
              </c:ext>
            </c:extLst>
          </c:dPt>
          <c:dPt>
            <c:idx val="7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63A-4B0C-A97E-EAA9C0A10C0A}"/>
              </c:ext>
            </c:extLst>
          </c:dPt>
          <c:dPt>
            <c:idx val="8"/>
            <c:spPr>
              <a:solidFill>
                <a:srgbClr val="00823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63A-4B0C-A97E-EAA9C0A10C0A}"/>
              </c:ext>
            </c:extLst>
          </c:dPt>
          <c:dPt>
            <c:idx val="9"/>
            <c:spPr>
              <a:solidFill>
                <a:srgbClr val="66FFC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263A-4B0C-A97E-EAA9C0A10C0A}"/>
              </c:ext>
            </c:extLst>
          </c:dPt>
          <c:dPt>
            <c:idx val="11"/>
            <c:spPr>
              <a:solidFill>
                <a:srgbClr val="FFCCC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263A-4B0C-A97E-EAA9C0A10C0A}"/>
              </c:ext>
            </c:extLst>
          </c:dPt>
          <c:dPt>
            <c:idx val="12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CA4A-486B-BA1D-B48EB3C8E4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Гимнастика</c:v>
                </c:pt>
                <c:pt idx="1">
                  <c:v>Фитнес, тренажеры</c:v>
                </c:pt>
                <c:pt idx="2">
                  <c:v>Творчество </c:v>
                </c:pt>
                <c:pt idx="3">
                  <c:v>Информационные технологии</c:v>
                </c:pt>
                <c:pt idx="4">
                  <c:v>Танцы</c:v>
                </c:pt>
                <c:pt idx="5">
                  <c:v>ОФП</c:v>
                </c:pt>
                <c:pt idx="6">
                  <c:v>Английский язык</c:v>
                </c:pt>
                <c:pt idx="7">
                  <c:v>Скандинавская ходьба</c:v>
                </c:pt>
                <c:pt idx="8">
                  <c:v>Здорово жить</c:v>
                </c:pt>
                <c:pt idx="9">
                  <c:v>Пение</c:v>
                </c:pt>
                <c:pt idx="10">
                  <c:v>Игры (Шахматы и шашки)</c:v>
                </c:pt>
                <c:pt idx="11">
                  <c:v>Рисование</c:v>
                </c:pt>
                <c:pt idx="12">
                  <c:v>Онлайн экскурсии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1202</c:v>
                </c:pt>
                <c:pt idx="1">
                  <c:v>350</c:v>
                </c:pt>
                <c:pt idx="2">
                  <c:v>225</c:v>
                </c:pt>
                <c:pt idx="3">
                  <c:v>287</c:v>
                </c:pt>
                <c:pt idx="4">
                  <c:v>376</c:v>
                </c:pt>
                <c:pt idx="5">
                  <c:v>180</c:v>
                </c:pt>
                <c:pt idx="6">
                  <c:v>483</c:v>
                </c:pt>
                <c:pt idx="7">
                  <c:v>394</c:v>
                </c:pt>
                <c:pt idx="8">
                  <c:v>155</c:v>
                </c:pt>
                <c:pt idx="9">
                  <c:v>195</c:v>
                </c:pt>
                <c:pt idx="10">
                  <c:v>71</c:v>
                </c:pt>
                <c:pt idx="11">
                  <c:v>394</c:v>
                </c:pt>
                <c:pt idx="12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263A-4B0C-A97E-EAA9C0A10C0A}"/>
            </c:ext>
          </c:extLst>
        </c:ser>
        <c:dLbls/>
        <c:gapWidth val="182"/>
        <c:axId val="268845440"/>
        <c:axId val="268846976"/>
      </c:barChart>
      <c:catAx>
        <c:axId val="268845440"/>
        <c:scaling>
          <c:orientation val="minMax"/>
        </c:scaling>
        <c:axPos val="l"/>
        <c:numFmt formatCode="General" sourceLinked="0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8846976"/>
        <c:crosses val="autoZero"/>
        <c:auto val="1"/>
        <c:lblAlgn val="ctr"/>
        <c:lblOffset val="100"/>
      </c:catAx>
      <c:valAx>
        <c:axId val="26884697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884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0B0622-1AB8-4EED-AFBD-24446DFE8F49}" type="doc">
      <dgm:prSet loTypeId="urn:microsoft.com/office/officeart/2005/8/layout/hierarchy6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5265515-980E-40B9-B359-FF154E9E9B04}">
      <dgm:prSet custT="1"/>
      <dgm:spPr/>
      <dgm:t>
        <a:bodyPr/>
        <a:lstStyle/>
        <a:p>
          <a:r>
            <a:rPr lang="ru-RU" sz="2000" b="1" dirty="0"/>
            <a:t>Филиал «Измайлово»</a:t>
          </a:r>
        </a:p>
      </dgm:t>
    </dgm:pt>
    <dgm:pt modelId="{12FED679-FC9A-417A-BE92-EC97B6E2F5FA}" type="parTrans" cxnId="{3AE8DE80-A341-47F0-9062-C8810F2BE915}">
      <dgm:prSet/>
      <dgm:spPr/>
      <dgm:t>
        <a:bodyPr/>
        <a:lstStyle/>
        <a:p>
          <a:endParaRPr lang="ru-RU"/>
        </a:p>
      </dgm:t>
    </dgm:pt>
    <dgm:pt modelId="{AC0CE165-1254-4E73-AB5B-7B6A27861AC1}" type="sibTrans" cxnId="{3AE8DE80-A341-47F0-9062-C8810F2BE915}">
      <dgm:prSet/>
      <dgm:spPr/>
      <dgm:t>
        <a:bodyPr/>
        <a:lstStyle/>
        <a:p>
          <a:endParaRPr lang="ru-RU"/>
        </a:p>
      </dgm:t>
    </dgm:pt>
    <dgm:pt modelId="{5C2408D3-D57A-4F3C-A2E8-EEB920F567C5}">
      <dgm:prSet custT="1"/>
      <dgm:spPr/>
      <dgm:t>
        <a:bodyPr/>
        <a:lstStyle/>
        <a:p>
          <a:r>
            <a:rPr lang="ru-RU" sz="1500" b="1" dirty="0"/>
            <a:t>4 Отделения социального обслуживания </a:t>
          </a:r>
          <a:br>
            <a:rPr lang="ru-RU" sz="1500" b="1" dirty="0"/>
          </a:br>
          <a:r>
            <a:rPr lang="ru-RU" sz="1500" b="1" dirty="0"/>
            <a:t>на дому</a:t>
          </a:r>
          <a:br>
            <a:rPr lang="ru-RU" sz="1500" b="1" dirty="0"/>
          </a:br>
          <a:endParaRPr lang="ru-RU" sz="1500" b="1" dirty="0"/>
        </a:p>
        <a:p>
          <a:r>
            <a:rPr lang="ru-RU" sz="1500" b="0" dirty="0"/>
            <a:t>(49 </a:t>
          </a:r>
          <a:r>
            <a:rPr lang="x-none" sz="1500" b="0" dirty="0"/>
            <a:t>социальны</a:t>
          </a:r>
          <a:r>
            <a:rPr lang="ru-RU" sz="1500" b="0" dirty="0"/>
            <a:t>х</a:t>
          </a:r>
          <a:r>
            <a:rPr lang="x-none" sz="1500" b="0" dirty="0"/>
            <a:t> работник</a:t>
          </a:r>
          <a:r>
            <a:rPr lang="ru-RU" sz="1500" b="0" dirty="0" err="1"/>
            <a:t>ов</a:t>
          </a:r>
          <a:r>
            <a:rPr lang="x-none" sz="1500" b="0" dirty="0"/>
            <a:t> и </a:t>
          </a:r>
          <a:r>
            <a:rPr lang="ru-RU" sz="1500" b="0" dirty="0"/>
            <a:t/>
          </a:r>
          <a:br>
            <a:rPr lang="ru-RU" sz="1500" b="0" dirty="0"/>
          </a:br>
          <a:r>
            <a:rPr lang="x-none" sz="1500" b="0" dirty="0"/>
            <a:t>4 заведующих отделениями</a:t>
          </a:r>
          <a:r>
            <a:rPr lang="ru-RU" sz="1500" b="0" dirty="0"/>
            <a:t>)</a:t>
          </a:r>
        </a:p>
      </dgm:t>
    </dgm:pt>
    <dgm:pt modelId="{2E22C98B-44A4-448B-88D8-26878B40FEE6}" type="parTrans" cxnId="{4AD0E61F-EAF9-4E28-8226-85CAAFD19FEC}">
      <dgm:prSet/>
      <dgm:spPr/>
      <dgm:t>
        <a:bodyPr/>
        <a:lstStyle/>
        <a:p>
          <a:endParaRPr lang="ru-RU"/>
        </a:p>
      </dgm:t>
    </dgm:pt>
    <dgm:pt modelId="{F45569B9-4979-4B8B-8582-1A125D687BFD}" type="sibTrans" cxnId="{4AD0E61F-EAF9-4E28-8226-85CAAFD19FEC}">
      <dgm:prSet/>
      <dgm:spPr/>
      <dgm:t>
        <a:bodyPr/>
        <a:lstStyle/>
        <a:p>
          <a:endParaRPr lang="ru-RU"/>
        </a:p>
      </dgm:t>
    </dgm:pt>
    <dgm:pt modelId="{C4307905-21B5-457A-BB1C-21F2CA2EA491}">
      <dgm:prSet custT="1"/>
      <dgm:spPr/>
      <dgm:t>
        <a:bodyPr/>
        <a:lstStyle/>
        <a:p>
          <a:r>
            <a:rPr lang="ru-RU" sz="1500" b="1" dirty="0"/>
            <a:t>Отделение социальных коммуникаций и активного долголетия</a:t>
          </a:r>
        </a:p>
        <a:p>
          <a:r>
            <a:rPr lang="ru-RU" sz="1500" b="0" dirty="0"/>
            <a:t>(12 человек)</a:t>
          </a:r>
        </a:p>
      </dgm:t>
    </dgm:pt>
    <dgm:pt modelId="{DCBEF909-BCA5-4514-80B5-8CE9109DC36B}" type="parTrans" cxnId="{8F7C7F50-B6B4-4C53-8B4B-FF1726B7E60D}">
      <dgm:prSet/>
      <dgm:spPr/>
      <dgm:t>
        <a:bodyPr/>
        <a:lstStyle/>
        <a:p>
          <a:endParaRPr lang="ru-RU"/>
        </a:p>
      </dgm:t>
    </dgm:pt>
    <dgm:pt modelId="{55521BF9-0A29-4EDD-8C8E-7DFE001ECA60}" type="sibTrans" cxnId="{8F7C7F50-B6B4-4C53-8B4B-FF1726B7E60D}">
      <dgm:prSet/>
      <dgm:spPr/>
      <dgm:t>
        <a:bodyPr/>
        <a:lstStyle/>
        <a:p>
          <a:endParaRPr lang="ru-RU"/>
        </a:p>
      </dgm:t>
    </dgm:pt>
    <dgm:pt modelId="{A687BB3D-C78B-4216-864A-81DCB2129AD3}">
      <dgm:prSet custT="1"/>
      <dgm:spPr/>
      <dgm:t>
        <a:bodyPr/>
        <a:lstStyle/>
        <a:p>
          <a:r>
            <a:rPr lang="ru-RU" sz="1500" b="1" dirty="0"/>
            <a:t>Специалисты ОССО</a:t>
          </a:r>
        </a:p>
        <a:p>
          <a:r>
            <a:rPr lang="ru-RU" sz="1500" b="0" dirty="0"/>
            <a:t>(2 человека)</a:t>
          </a:r>
          <a:endParaRPr lang="ru-RU" sz="1500" b="1" dirty="0"/>
        </a:p>
      </dgm:t>
    </dgm:pt>
    <dgm:pt modelId="{B7E43021-70B2-49DB-A1A8-2CD68C3748FA}" type="parTrans" cxnId="{D59DC21B-902F-48A2-B5A4-3741632D9CD4}">
      <dgm:prSet/>
      <dgm:spPr/>
      <dgm:t>
        <a:bodyPr/>
        <a:lstStyle/>
        <a:p>
          <a:endParaRPr lang="ru-RU"/>
        </a:p>
      </dgm:t>
    </dgm:pt>
    <dgm:pt modelId="{E05DC80E-7109-4DA9-9217-29FA0D263088}" type="sibTrans" cxnId="{D59DC21B-902F-48A2-B5A4-3741632D9CD4}">
      <dgm:prSet/>
      <dgm:spPr/>
      <dgm:t>
        <a:bodyPr/>
        <a:lstStyle/>
        <a:p>
          <a:endParaRPr lang="ru-RU"/>
        </a:p>
      </dgm:t>
    </dgm:pt>
    <dgm:pt modelId="{DC418891-B022-4303-BAD1-755382A87C02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000" b="1" dirty="0"/>
            <a:t>ГБУ ТЦСО «Восточное Измайлово»</a:t>
          </a:r>
        </a:p>
      </dgm:t>
    </dgm:pt>
    <dgm:pt modelId="{E3B36D96-3478-4801-B741-A70BA33918F0}" type="sibTrans" cxnId="{1CC142DF-3C30-496C-B562-C6980592D679}">
      <dgm:prSet/>
      <dgm:spPr/>
      <dgm:t>
        <a:bodyPr/>
        <a:lstStyle/>
        <a:p>
          <a:endParaRPr lang="ru-RU"/>
        </a:p>
      </dgm:t>
    </dgm:pt>
    <dgm:pt modelId="{8A220E5C-0199-4516-BC5A-C1391E2364F2}" type="parTrans" cxnId="{1CC142DF-3C30-496C-B562-C6980592D679}">
      <dgm:prSet/>
      <dgm:spPr/>
      <dgm:t>
        <a:bodyPr/>
        <a:lstStyle/>
        <a:p>
          <a:endParaRPr lang="ru-RU"/>
        </a:p>
      </dgm:t>
    </dgm:pt>
    <dgm:pt modelId="{1CB76D72-4B21-4E04-9749-A3DB06B8C81E}">
      <dgm:prSet custT="1"/>
      <dgm:spPr/>
      <dgm:t>
        <a:bodyPr/>
        <a:lstStyle/>
        <a:p>
          <a:r>
            <a:rPr lang="ru-RU" sz="1500" b="1" dirty="0"/>
            <a:t>Специалист  </a:t>
          </a:r>
          <a:r>
            <a:rPr lang="ru-RU" sz="1500" b="1" dirty="0" err="1"/>
            <a:t>ОПГОИАиП</a:t>
          </a:r>
          <a:endParaRPr lang="ru-RU" sz="1500" b="1" dirty="0"/>
        </a:p>
        <a:p>
          <a:r>
            <a:rPr lang="ru-RU" sz="1500" b="0" dirty="0"/>
            <a:t>(1 человек)</a:t>
          </a:r>
          <a:endParaRPr lang="ru-RU" sz="1500" b="1" dirty="0"/>
        </a:p>
      </dgm:t>
    </dgm:pt>
    <dgm:pt modelId="{7672FC75-4DE7-4C92-9D72-04381363A64B}" type="parTrans" cxnId="{AB54AC03-035B-4BE7-A171-E8ECEE4359A3}">
      <dgm:prSet/>
      <dgm:spPr/>
      <dgm:t>
        <a:bodyPr/>
        <a:lstStyle/>
        <a:p>
          <a:endParaRPr lang="ru-RU"/>
        </a:p>
      </dgm:t>
    </dgm:pt>
    <dgm:pt modelId="{E2F787A6-EAFC-405F-A8EE-1F697CC2A697}" type="sibTrans" cxnId="{AB54AC03-035B-4BE7-A171-E8ECEE4359A3}">
      <dgm:prSet/>
      <dgm:spPr/>
      <dgm:t>
        <a:bodyPr/>
        <a:lstStyle/>
        <a:p>
          <a:endParaRPr lang="ru-RU"/>
        </a:p>
      </dgm:t>
    </dgm:pt>
    <dgm:pt modelId="{107FDA82-8D3E-4E68-BCF1-422EC822FBEC}">
      <dgm:prSet custT="1"/>
      <dgm:spPr/>
      <dgm:t>
        <a:bodyPr/>
        <a:lstStyle/>
        <a:p>
          <a:r>
            <a:rPr lang="ru-RU" sz="1500" b="1" dirty="0"/>
            <a:t> Административно- управленческое подразделение</a:t>
          </a:r>
        </a:p>
        <a:p>
          <a:r>
            <a:rPr lang="ru-RU" sz="1500" b="0" dirty="0"/>
            <a:t>(5 человека)</a:t>
          </a:r>
          <a:endParaRPr lang="ru-RU" sz="1500" b="1" dirty="0"/>
        </a:p>
      </dgm:t>
    </dgm:pt>
    <dgm:pt modelId="{65468379-E28D-4DF4-AE18-38F525F8EE71}" type="parTrans" cxnId="{4B4528C9-B6E4-47D2-8E84-A5DCDC82522D}">
      <dgm:prSet/>
      <dgm:spPr/>
      <dgm:t>
        <a:bodyPr/>
        <a:lstStyle/>
        <a:p>
          <a:endParaRPr lang="ru-RU"/>
        </a:p>
      </dgm:t>
    </dgm:pt>
    <dgm:pt modelId="{12EDA1C1-159E-4DD3-B818-A81EEDCDE81F}" type="sibTrans" cxnId="{4B4528C9-B6E4-47D2-8E84-A5DCDC82522D}">
      <dgm:prSet/>
      <dgm:spPr/>
      <dgm:t>
        <a:bodyPr/>
        <a:lstStyle/>
        <a:p>
          <a:endParaRPr lang="ru-RU"/>
        </a:p>
      </dgm:t>
    </dgm:pt>
    <dgm:pt modelId="{4FF4E598-8220-4760-8B06-D9C6A0D4C5A0}" type="pres">
      <dgm:prSet presAssocID="{850B0622-1AB8-4EED-AFBD-24446DFE8F4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435179-7CDC-47DA-A6AC-6D037BC0FCA4}" type="pres">
      <dgm:prSet presAssocID="{850B0622-1AB8-4EED-AFBD-24446DFE8F49}" presName="hierFlow" presStyleCnt="0"/>
      <dgm:spPr/>
    </dgm:pt>
    <dgm:pt modelId="{92D19FAD-F1E5-4E23-B9C0-570F4ACFA9E7}" type="pres">
      <dgm:prSet presAssocID="{850B0622-1AB8-4EED-AFBD-24446DFE8F4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AEA78FE-09BC-4885-889E-6A8EDF4920E0}" type="pres">
      <dgm:prSet presAssocID="{DC418891-B022-4303-BAD1-755382A87C02}" presName="Name14" presStyleCnt="0"/>
      <dgm:spPr/>
    </dgm:pt>
    <dgm:pt modelId="{DA219021-2B96-49AD-8993-0ED1D82A38BC}" type="pres">
      <dgm:prSet presAssocID="{DC418891-B022-4303-BAD1-755382A87C02}" presName="level1Shape" presStyleLbl="node0" presStyleIdx="0" presStyleCnt="1" custScaleX="589087" custScaleY="999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78F736-0BA6-426F-BF1D-1C2435C876B3}" type="pres">
      <dgm:prSet presAssocID="{DC418891-B022-4303-BAD1-755382A87C02}" presName="hierChild2" presStyleCnt="0"/>
      <dgm:spPr/>
    </dgm:pt>
    <dgm:pt modelId="{7AD8A414-B580-454A-8CFD-022A5EB0C470}" type="pres">
      <dgm:prSet presAssocID="{12FED679-FC9A-417A-BE92-EC97B6E2F5FA}" presName="Name19" presStyleLbl="parChTrans1D2" presStyleIdx="0" presStyleCnt="1"/>
      <dgm:spPr/>
      <dgm:t>
        <a:bodyPr/>
        <a:lstStyle/>
        <a:p>
          <a:endParaRPr lang="ru-RU"/>
        </a:p>
      </dgm:t>
    </dgm:pt>
    <dgm:pt modelId="{4846F2DD-51B1-4057-8638-9E849F1BF4B6}" type="pres">
      <dgm:prSet presAssocID="{15265515-980E-40B9-B359-FF154E9E9B04}" presName="Name21" presStyleCnt="0"/>
      <dgm:spPr/>
    </dgm:pt>
    <dgm:pt modelId="{6ACC2EE9-2350-4AB2-AF76-D54F7E5B1DBA}" type="pres">
      <dgm:prSet presAssocID="{15265515-980E-40B9-B359-FF154E9E9B04}" presName="level2Shape" presStyleLbl="node2" presStyleIdx="0" presStyleCnt="1" custScaleX="597486" custScaleY="79977"/>
      <dgm:spPr/>
      <dgm:t>
        <a:bodyPr/>
        <a:lstStyle/>
        <a:p>
          <a:endParaRPr lang="ru-RU"/>
        </a:p>
      </dgm:t>
    </dgm:pt>
    <dgm:pt modelId="{E8AB43E0-1E6E-4F7B-82A5-FF96068A26D7}" type="pres">
      <dgm:prSet presAssocID="{15265515-980E-40B9-B359-FF154E9E9B04}" presName="hierChild3" presStyleCnt="0"/>
      <dgm:spPr/>
    </dgm:pt>
    <dgm:pt modelId="{5A3E3812-A79F-4561-83B0-345C67E07A91}" type="pres">
      <dgm:prSet presAssocID="{2E22C98B-44A4-448B-88D8-26878B40FEE6}" presName="Name19" presStyleLbl="parChTrans1D3" presStyleIdx="0" presStyleCnt="5"/>
      <dgm:spPr/>
      <dgm:t>
        <a:bodyPr/>
        <a:lstStyle/>
        <a:p>
          <a:endParaRPr lang="ru-RU"/>
        </a:p>
      </dgm:t>
    </dgm:pt>
    <dgm:pt modelId="{A233320E-6089-4CAA-BDAB-B2CEF969E4E9}" type="pres">
      <dgm:prSet presAssocID="{5C2408D3-D57A-4F3C-A2E8-EEB920F567C5}" presName="Name21" presStyleCnt="0"/>
      <dgm:spPr/>
    </dgm:pt>
    <dgm:pt modelId="{38707ECB-6E31-4022-A9DD-240C541EDBBC}" type="pres">
      <dgm:prSet presAssocID="{5C2408D3-D57A-4F3C-A2E8-EEB920F567C5}" presName="level2Shape" presStyleLbl="node3" presStyleIdx="0" presStyleCnt="5" custScaleX="219022" custScaleY="436919" custLinFactNeighborX="18054" custLinFactNeighborY="5613"/>
      <dgm:spPr/>
      <dgm:t>
        <a:bodyPr/>
        <a:lstStyle/>
        <a:p>
          <a:endParaRPr lang="ru-RU"/>
        </a:p>
      </dgm:t>
    </dgm:pt>
    <dgm:pt modelId="{76B0DDB5-605B-481C-B56C-713E6CD2ED14}" type="pres">
      <dgm:prSet presAssocID="{5C2408D3-D57A-4F3C-A2E8-EEB920F567C5}" presName="hierChild3" presStyleCnt="0"/>
      <dgm:spPr/>
    </dgm:pt>
    <dgm:pt modelId="{90F1D70F-A0F7-422E-B41D-DD17CFFF78CB}" type="pres">
      <dgm:prSet presAssocID="{DCBEF909-BCA5-4514-80B5-8CE9109DC36B}" presName="Name19" presStyleLbl="parChTrans1D3" presStyleIdx="1" presStyleCnt="5"/>
      <dgm:spPr/>
      <dgm:t>
        <a:bodyPr/>
        <a:lstStyle/>
        <a:p>
          <a:endParaRPr lang="ru-RU"/>
        </a:p>
      </dgm:t>
    </dgm:pt>
    <dgm:pt modelId="{958A796A-6DB2-494C-A0FF-EF95EABA2952}" type="pres">
      <dgm:prSet presAssocID="{C4307905-21B5-457A-BB1C-21F2CA2EA491}" presName="Name21" presStyleCnt="0"/>
      <dgm:spPr/>
    </dgm:pt>
    <dgm:pt modelId="{00B7EBEB-1EF9-472B-9A83-6FAB9797563B}" type="pres">
      <dgm:prSet presAssocID="{C4307905-21B5-457A-BB1C-21F2CA2EA491}" presName="level2Shape" presStyleLbl="node3" presStyleIdx="1" presStyleCnt="5" custScaleX="194911" custScaleY="275457"/>
      <dgm:spPr/>
      <dgm:t>
        <a:bodyPr/>
        <a:lstStyle/>
        <a:p>
          <a:endParaRPr lang="ru-RU"/>
        </a:p>
      </dgm:t>
    </dgm:pt>
    <dgm:pt modelId="{726229CD-AE69-4871-B03F-3717B97527F7}" type="pres">
      <dgm:prSet presAssocID="{C4307905-21B5-457A-BB1C-21F2CA2EA491}" presName="hierChild3" presStyleCnt="0"/>
      <dgm:spPr/>
    </dgm:pt>
    <dgm:pt modelId="{8D57733E-C07D-43DE-B0F5-ABE1BBB03823}" type="pres">
      <dgm:prSet presAssocID="{B7E43021-70B2-49DB-A1A8-2CD68C3748FA}" presName="Name19" presStyleLbl="parChTrans1D3" presStyleIdx="2" presStyleCnt="5"/>
      <dgm:spPr/>
      <dgm:t>
        <a:bodyPr/>
        <a:lstStyle/>
        <a:p>
          <a:endParaRPr lang="ru-RU"/>
        </a:p>
      </dgm:t>
    </dgm:pt>
    <dgm:pt modelId="{3E95C69A-A61E-45DA-8999-BFFF95289889}" type="pres">
      <dgm:prSet presAssocID="{A687BB3D-C78B-4216-864A-81DCB2129AD3}" presName="Name21" presStyleCnt="0"/>
      <dgm:spPr/>
    </dgm:pt>
    <dgm:pt modelId="{8FE0553F-1BAE-4FD6-8C7E-78E8BEAFD3AC}" type="pres">
      <dgm:prSet presAssocID="{A687BB3D-C78B-4216-864A-81DCB2129AD3}" presName="level2Shape" presStyleLbl="node3" presStyleIdx="2" presStyleCnt="5" custScaleX="193809" custScaleY="183847" custLinFactNeighborX="-10276" custLinFactNeighborY="4700"/>
      <dgm:spPr/>
      <dgm:t>
        <a:bodyPr/>
        <a:lstStyle/>
        <a:p>
          <a:endParaRPr lang="ru-RU"/>
        </a:p>
      </dgm:t>
    </dgm:pt>
    <dgm:pt modelId="{237F6EDF-1AF5-4A5D-ABEE-2BC07AA9B29F}" type="pres">
      <dgm:prSet presAssocID="{A687BB3D-C78B-4216-864A-81DCB2129AD3}" presName="hierChild3" presStyleCnt="0"/>
      <dgm:spPr/>
    </dgm:pt>
    <dgm:pt modelId="{48F768CA-27D8-4FEE-B888-3868AA88D1F1}" type="pres">
      <dgm:prSet presAssocID="{7672FC75-4DE7-4C92-9D72-04381363A64B}" presName="Name19" presStyleLbl="parChTrans1D3" presStyleIdx="3" presStyleCnt="5"/>
      <dgm:spPr/>
      <dgm:t>
        <a:bodyPr/>
        <a:lstStyle/>
        <a:p>
          <a:endParaRPr lang="ru-RU"/>
        </a:p>
      </dgm:t>
    </dgm:pt>
    <dgm:pt modelId="{3D6C945B-0617-4772-A413-8BE4CB5F2160}" type="pres">
      <dgm:prSet presAssocID="{1CB76D72-4B21-4E04-9749-A3DB06B8C81E}" presName="Name21" presStyleCnt="0"/>
      <dgm:spPr/>
    </dgm:pt>
    <dgm:pt modelId="{D342EACE-7700-430F-A6B9-0D5CC1434C66}" type="pres">
      <dgm:prSet presAssocID="{1CB76D72-4B21-4E04-9749-A3DB06B8C81E}" presName="level2Shape" presStyleLbl="node3" presStyleIdx="3" presStyleCnt="5" custScaleX="147796" custScaleY="178084" custLinFactNeighborX="-18869" custLinFactNeighborY="7830"/>
      <dgm:spPr/>
      <dgm:t>
        <a:bodyPr/>
        <a:lstStyle/>
        <a:p>
          <a:endParaRPr lang="ru-RU"/>
        </a:p>
      </dgm:t>
    </dgm:pt>
    <dgm:pt modelId="{907A0DC0-D133-4822-89B0-52350ABD0A95}" type="pres">
      <dgm:prSet presAssocID="{1CB76D72-4B21-4E04-9749-A3DB06B8C81E}" presName="hierChild3" presStyleCnt="0"/>
      <dgm:spPr/>
    </dgm:pt>
    <dgm:pt modelId="{61FD5F7A-CDC1-4023-966B-6C68198F207A}" type="pres">
      <dgm:prSet presAssocID="{65468379-E28D-4DF4-AE18-38F525F8EE71}" presName="Name19" presStyleLbl="parChTrans1D3" presStyleIdx="4" presStyleCnt="5"/>
      <dgm:spPr/>
      <dgm:t>
        <a:bodyPr/>
        <a:lstStyle/>
        <a:p>
          <a:endParaRPr lang="ru-RU"/>
        </a:p>
      </dgm:t>
    </dgm:pt>
    <dgm:pt modelId="{95462BCD-6CB5-4EA5-8430-F857AF62B2A4}" type="pres">
      <dgm:prSet presAssocID="{107FDA82-8D3E-4E68-BCF1-422EC822FBEC}" presName="Name21" presStyleCnt="0"/>
      <dgm:spPr/>
    </dgm:pt>
    <dgm:pt modelId="{3DFE7386-3B92-4B4C-82B9-3049AC017F19}" type="pres">
      <dgm:prSet presAssocID="{107FDA82-8D3E-4E68-BCF1-422EC822FBEC}" presName="level2Shape" presStyleLbl="node3" presStyleIdx="4" presStyleCnt="5" custScaleX="223171" custScaleY="216760" custLinFactNeighborX="-13326" custLinFactNeighborY="3523"/>
      <dgm:spPr/>
      <dgm:t>
        <a:bodyPr/>
        <a:lstStyle/>
        <a:p>
          <a:endParaRPr lang="ru-RU"/>
        </a:p>
      </dgm:t>
    </dgm:pt>
    <dgm:pt modelId="{4F68C895-D0A5-446D-8949-799DD32194C4}" type="pres">
      <dgm:prSet presAssocID="{107FDA82-8D3E-4E68-BCF1-422EC822FBEC}" presName="hierChild3" presStyleCnt="0"/>
      <dgm:spPr/>
    </dgm:pt>
    <dgm:pt modelId="{AE1284FE-AA38-4C44-8AB8-30007B20380F}" type="pres">
      <dgm:prSet presAssocID="{850B0622-1AB8-4EED-AFBD-24446DFE8F49}" presName="bgShapesFlow" presStyleCnt="0"/>
      <dgm:spPr/>
    </dgm:pt>
  </dgm:ptLst>
  <dgm:cxnLst>
    <dgm:cxn modelId="{193FD7F7-6B92-4DD8-92C6-08242D174D2C}" type="presOf" srcId="{B7E43021-70B2-49DB-A1A8-2CD68C3748FA}" destId="{8D57733E-C07D-43DE-B0F5-ABE1BBB03823}" srcOrd="0" destOrd="0" presId="urn:microsoft.com/office/officeart/2005/8/layout/hierarchy6"/>
    <dgm:cxn modelId="{C252B316-81DB-4AAB-8E8A-33769316CD8A}" type="presOf" srcId="{107FDA82-8D3E-4E68-BCF1-422EC822FBEC}" destId="{3DFE7386-3B92-4B4C-82B9-3049AC017F19}" srcOrd="0" destOrd="0" presId="urn:microsoft.com/office/officeart/2005/8/layout/hierarchy6"/>
    <dgm:cxn modelId="{8F4D379B-0A3A-4A4D-9C97-DA80B3867D79}" type="presOf" srcId="{2E22C98B-44A4-448B-88D8-26878B40FEE6}" destId="{5A3E3812-A79F-4561-83B0-345C67E07A91}" srcOrd="0" destOrd="0" presId="urn:microsoft.com/office/officeart/2005/8/layout/hierarchy6"/>
    <dgm:cxn modelId="{1F4042CF-302A-4DA7-B315-A3897075A08B}" type="presOf" srcId="{5C2408D3-D57A-4F3C-A2E8-EEB920F567C5}" destId="{38707ECB-6E31-4022-A9DD-240C541EDBBC}" srcOrd="0" destOrd="0" presId="urn:microsoft.com/office/officeart/2005/8/layout/hierarchy6"/>
    <dgm:cxn modelId="{E3B05B90-9AC2-4594-BB29-581EE67FD47D}" type="presOf" srcId="{65468379-E28D-4DF4-AE18-38F525F8EE71}" destId="{61FD5F7A-CDC1-4023-966B-6C68198F207A}" srcOrd="0" destOrd="0" presId="urn:microsoft.com/office/officeart/2005/8/layout/hierarchy6"/>
    <dgm:cxn modelId="{1CC142DF-3C30-496C-B562-C6980592D679}" srcId="{850B0622-1AB8-4EED-AFBD-24446DFE8F49}" destId="{DC418891-B022-4303-BAD1-755382A87C02}" srcOrd="0" destOrd="0" parTransId="{8A220E5C-0199-4516-BC5A-C1391E2364F2}" sibTransId="{E3B36D96-3478-4801-B741-A70BA33918F0}"/>
    <dgm:cxn modelId="{4B4528C9-B6E4-47D2-8E84-A5DCDC82522D}" srcId="{15265515-980E-40B9-B359-FF154E9E9B04}" destId="{107FDA82-8D3E-4E68-BCF1-422EC822FBEC}" srcOrd="4" destOrd="0" parTransId="{65468379-E28D-4DF4-AE18-38F525F8EE71}" sibTransId="{12EDA1C1-159E-4DD3-B818-A81EEDCDE81F}"/>
    <dgm:cxn modelId="{0E84707B-A054-4C19-8C43-7C3C3DE42662}" type="presOf" srcId="{1CB76D72-4B21-4E04-9749-A3DB06B8C81E}" destId="{D342EACE-7700-430F-A6B9-0D5CC1434C66}" srcOrd="0" destOrd="0" presId="urn:microsoft.com/office/officeart/2005/8/layout/hierarchy6"/>
    <dgm:cxn modelId="{AB54AC03-035B-4BE7-A171-E8ECEE4359A3}" srcId="{15265515-980E-40B9-B359-FF154E9E9B04}" destId="{1CB76D72-4B21-4E04-9749-A3DB06B8C81E}" srcOrd="3" destOrd="0" parTransId="{7672FC75-4DE7-4C92-9D72-04381363A64B}" sibTransId="{E2F787A6-EAFC-405F-A8EE-1F697CC2A697}"/>
    <dgm:cxn modelId="{F7470BDA-0B13-4630-93DA-80B6CFE63836}" type="presOf" srcId="{DCBEF909-BCA5-4514-80B5-8CE9109DC36B}" destId="{90F1D70F-A0F7-422E-B41D-DD17CFFF78CB}" srcOrd="0" destOrd="0" presId="urn:microsoft.com/office/officeart/2005/8/layout/hierarchy6"/>
    <dgm:cxn modelId="{DCE67626-8E01-45BA-A24C-ED9D8A0DA260}" type="presOf" srcId="{15265515-980E-40B9-B359-FF154E9E9B04}" destId="{6ACC2EE9-2350-4AB2-AF76-D54F7E5B1DBA}" srcOrd="0" destOrd="0" presId="urn:microsoft.com/office/officeart/2005/8/layout/hierarchy6"/>
    <dgm:cxn modelId="{4AD0E61F-EAF9-4E28-8226-85CAAFD19FEC}" srcId="{15265515-980E-40B9-B359-FF154E9E9B04}" destId="{5C2408D3-D57A-4F3C-A2E8-EEB920F567C5}" srcOrd="0" destOrd="0" parTransId="{2E22C98B-44A4-448B-88D8-26878B40FEE6}" sibTransId="{F45569B9-4979-4B8B-8582-1A125D687BFD}"/>
    <dgm:cxn modelId="{35B75775-737F-4BCF-9BD4-9A5032A234DD}" type="presOf" srcId="{A687BB3D-C78B-4216-864A-81DCB2129AD3}" destId="{8FE0553F-1BAE-4FD6-8C7E-78E8BEAFD3AC}" srcOrd="0" destOrd="0" presId="urn:microsoft.com/office/officeart/2005/8/layout/hierarchy6"/>
    <dgm:cxn modelId="{96FDC561-7F04-430A-ABE7-063A9782FB03}" type="presOf" srcId="{7672FC75-4DE7-4C92-9D72-04381363A64B}" destId="{48F768CA-27D8-4FEE-B888-3868AA88D1F1}" srcOrd="0" destOrd="0" presId="urn:microsoft.com/office/officeart/2005/8/layout/hierarchy6"/>
    <dgm:cxn modelId="{3AE8DE80-A341-47F0-9062-C8810F2BE915}" srcId="{DC418891-B022-4303-BAD1-755382A87C02}" destId="{15265515-980E-40B9-B359-FF154E9E9B04}" srcOrd="0" destOrd="0" parTransId="{12FED679-FC9A-417A-BE92-EC97B6E2F5FA}" sibTransId="{AC0CE165-1254-4E73-AB5B-7B6A27861AC1}"/>
    <dgm:cxn modelId="{44D8D7B9-C410-4664-8E30-5654D91BF358}" type="presOf" srcId="{850B0622-1AB8-4EED-AFBD-24446DFE8F49}" destId="{4FF4E598-8220-4760-8B06-D9C6A0D4C5A0}" srcOrd="0" destOrd="0" presId="urn:microsoft.com/office/officeart/2005/8/layout/hierarchy6"/>
    <dgm:cxn modelId="{79806964-FB26-4EC3-B4ED-4B7DF5BFB5E9}" type="presOf" srcId="{DC418891-B022-4303-BAD1-755382A87C02}" destId="{DA219021-2B96-49AD-8993-0ED1D82A38BC}" srcOrd="0" destOrd="0" presId="urn:microsoft.com/office/officeart/2005/8/layout/hierarchy6"/>
    <dgm:cxn modelId="{E7EB2BEF-D27B-470A-A76A-E225B69233E0}" type="presOf" srcId="{12FED679-FC9A-417A-BE92-EC97B6E2F5FA}" destId="{7AD8A414-B580-454A-8CFD-022A5EB0C470}" srcOrd="0" destOrd="0" presId="urn:microsoft.com/office/officeart/2005/8/layout/hierarchy6"/>
    <dgm:cxn modelId="{BA9939AE-2D2B-4F0A-8F10-BD3F4D78D90B}" type="presOf" srcId="{C4307905-21B5-457A-BB1C-21F2CA2EA491}" destId="{00B7EBEB-1EF9-472B-9A83-6FAB9797563B}" srcOrd="0" destOrd="0" presId="urn:microsoft.com/office/officeart/2005/8/layout/hierarchy6"/>
    <dgm:cxn modelId="{8F7C7F50-B6B4-4C53-8B4B-FF1726B7E60D}" srcId="{15265515-980E-40B9-B359-FF154E9E9B04}" destId="{C4307905-21B5-457A-BB1C-21F2CA2EA491}" srcOrd="1" destOrd="0" parTransId="{DCBEF909-BCA5-4514-80B5-8CE9109DC36B}" sibTransId="{55521BF9-0A29-4EDD-8C8E-7DFE001ECA60}"/>
    <dgm:cxn modelId="{D59DC21B-902F-48A2-B5A4-3741632D9CD4}" srcId="{15265515-980E-40B9-B359-FF154E9E9B04}" destId="{A687BB3D-C78B-4216-864A-81DCB2129AD3}" srcOrd="2" destOrd="0" parTransId="{B7E43021-70B2-49DB-A1A8-2CD68C3748FA}" sibTransId="{E05DC80E-7109-4DA9-9217-29FA0D263088}"/>
    <dgm:cxn modelId="{354C04F7-8D7C-4F95-8179-52EADF0A609C}" type="presParOf" srcId="{4FF4E598-8220-4760-8B06-D9C6A0D4C5A0}" destId="{06435179-7CDC-47DA-A6AC-6D037BC0FCA4}" srcOrd="0" destOrd="0" presId="urn:microsoft.com/office/officeart/2005/8/layout/hierarchy6"/>
    <dgm:cxn modelId="{3E67F0F8-BD4B-4D8B-8F2A-1B9B1EAC703A}" type="presParOf" srcId="{06435179-7CDC-47DA-A6AC-6D037BC0FCA4}" destId="{92D19FAD-F1E5-4E23-B9C0-570F4ACFA9E7}" srcOrd="0" destOrd="0" presId="urn:microsoft.com/office/officeart/2005/8/layout/hierarchy6"/>
    <dgm:cxn modelId="{1DDB15C5-963B-46B5-91E2-184D86707744}" type="presParOf" srcId="{92D19FAD-F1E5-4E23-B9C0-570F4ACFA9E7}" destId="{BAEA78FE-09BC-4885-889E-6A8EDF4920E0}" srcOrd="0" destOrd="0" presId="urn:microsoft.com/office/officeart/2005/8/layout/hierarchy6"/>
    <dgm:cxn modelId="{7F444701-5233-450C-93CE-41A1F01B0ACB}" type="presParOf" srcId="{BAEA78FE-09BC-4885-889E-6A8EDF4920E0}" destId="{DA219021-2B96-49AD-8993-0ED1D82A38BC}" srcOrd="0" destOrd="0" presId="urn:microsoft.com/office/officeart/2005/8/layout/hierarchy6"/>
    <dgm:cxn modelId="{63A486D2-A1A0-471D-8366-724A02770BB9}" type="presParOf" srcId="{BAEA78FE-09BC-4885-889E-6A8EDF4920E0}" destId="{B378F736-0BA6-426F-BF1D-1C2435C876B3}" srcOrd="1" destOrd="0" presId="urn:microsoft.com/office/officeart/2005/8/layout/hierarchy6"/>
    <dgm:cxn modelId="{CFCFFC19-7489-49ED-B5A0-BE8F19F0C46F}" type="presParOf" srcId="{B378F736-0BA6-426F-BF1D-1C2435C876B3}" destId="{7AD8A414-B580-454A-8CFD-022A5EB0C470}" srcOrd="0" destOrd="0" presId="urn:microsoft.com/office/officeart/2005/8/layout/hierarchy6"/>
    <dgm:cxn modelId="{A43A771E-BBCD-4F10-9418-C786A408A00B}" type="presParOf" srcId="{B378F736-0BA6-426F-BF1D-1C2435C876B3}" destId="{4846F2DD-51B1-4057-8638-9E849F1BF4B6}" srcOrd="1" destOrd="0" presId="urn:microsoft.com/office/officeart/2005/8/layout/hierarchy6"/>
    <dgm:cxn modelId="{C535A00B-F3DC-4382-ABA5-76C5A1E76013}" type="presParOf" srcId="{4846F2DD-51B1-4057-8638-9E849F1BF4B6}" destId="{6ACC2EE9-2350-4AB2-AF76-D54F7E5B1DBA}" srcOrd="0" destOrd="0" presId="urn:microsoft.com/office/officeart/2005/8/layout/hierarchy6"/>
    <dgm:cxn modelId="{3A567CEB-3601-443A-A649-44D797B62DDA}" type="presParOf" srcId="{4846F2DD-51B1-4057-8638-9E849F1BF4B6}" destId="{E8AB43E0-1E6E-4F7B-82A5-FF96068A26D7}" srcOrd="1" destOrd="0" presId="urn:microsoft.com/office/officeart/2005/8/layout/hierarchy6"/>
    <dgm:cxn modelId="{07E09F24-C623-4246-ADA9-E4328587AF6D}" type="presParOf" srcId="{E8AB43E0-1E6E-4F7B-82A5-FF96068A26D7}" destId="{5A3E3812-A79F-4561-83B0-345C67E07A91}" srcOrd="0" destOrd="0" presId="urn:microsoft.com/office/officeart/2005/8/layout/hierarchy6"/>
    <dgm:cxn modelId="{F4E2A1D3-11D2-4CAB-993E-1604E0F3E2C2}" type="presParOf" srcId="{E8AB43E0-1E6E-4F7B-82A5-FF96068A26D7}" destId="{A233320E-6089-4CAA-BDAB-B2CEF969E4E9}" srcOrd="1" destOrd="0" presId="urn:microsoft.com/office/officeart/2005/8/layout/hierarchy6"/>
    <dgm:cxn modelId="{E5D677A8-83A8-402E-803D-0A05CDD4855E}" type="presParOf" srcId="{A233320E-6089-4CAA-BDAB-B2CEF969E4E9}" destId="{38707ECB-6E31-4022-A9DD-240C541EDBBC}" srcOrd="0" destOrd="0" presId="urn:microsoft.com/office/officeart/2005/8/layout/hierarchy6"/>
    <dgm:cxn modelId="{6526AB68-2C4C-437D-AE8C-F1164D20A81C}" type="presParOf" srcId="{A233320E-6089-4CAA-BDAB-B2CEF969E4E9}" destId="{76B0DDB5-605B-481C-B56C-713E6CD2ED14}" srcOrd="1" destOrd="0" presId="urn:microsoft.com/office/officeart/2005/8/layout/hierarchy6"/>
    <dgm:cxn modelId="{88252898-FF17-4AAA-B5B7-009038B03362}" type="presParOf" srcId="{E8AB43E0-1E6E-4F7B-82A5-FF96068A26D7}" destId="{90F1D70F-A0F7-422E-B41D-DD17CFFF78CB}" srcOrd="2" destOrd="0" presId="urn:microsoft.com/office/officeart/2005/8/layout/hierarchy6"/>
    <dgm:cxn modelId="{637DDD31-AD87-4648-A71C-F8AE62EDD0B0}" type="presParOf" srcId="{E8AB43E0-1E6E-4F7B-82A5-FF96068A26D7}" destId="{958A796A-6DB2-494C-A0FF-EF95EABA2952}" srcOrd="3" destOrd="0" presId="urn:microsoft.com/office/officeart/2005/8/layout/hierarchy6"/>
    <dgm:cxn modelId="{7DC3351B-3C17-4F23-9F7F-E0C043FFBFE1}" type="presParOf" srcId="{958A796A-6DB2-494C-A0FF-EF95EABA2952}" destId="{00B7EBEB-1EF9-472B-9A83-6FAB9797563B}" srcOrd="0" destOrd="0" presId="urn:microsoft.com/office/officeart/2005/8/layout/hierarchy6"/>
    <dgm:cxn modelId="{537659B9-1FF9-478F-A0BC-0C6B954B7C01}" type="presParOf" srcId="{958A796A-6DB2-494C-A0FF-EF95EABA2952}" destId="{726229CD-AE69-4871-B03F-3717B97527F7}" srcOrd="1" destOrd="0" presId="urn:microsoft.com/office/officeart/2005/8/layout/hierarchy6"/>
    <dgm:cxn modelId="{1F8400A5-5DDC-4CF3-B41D-A85E533EDDE4}" type="presParOf" srcId="{E8AB43E0-1E6E-4F7B-82A5-FF96068A26D7}" destId="{8D57733E-C07D-43DE-B0F5-ABE1BBB03823}" srcOrd="4" destOrd="0" presId="urn:microsoft.com/office/officeart/2005/8/layout/hierarchy6"/>
    <dgm:cxn modelId="{104129D8-96E1-44FB-ADB4-5F508B9CACEB}" type="presParOf" srcId="{E8AB43E0-1E6E-4F7B-82A5-FF96068A26D7}" destId="{3E95C69A-A61E-45DA-8999-BFFF95289889}" srcOrd="5" destOrd="0" presId="urn:microsoft.com/office/officeart/2005/8/layout/hierarchy6"/>
    <dgm:cxn modelId="{1EBA1DD0-4C7C-4238-A5FD-7140126A2058}" type="presParOf" srcId="{3E95C69A-A61E-45DA-8999-BFFF95289889}" destId="{8FE0553F-1BAE-4FD6-8C7E-78E8BEAFD3AC}" srcOrd="0" destOrd="0" presId="urn:microsoft.com/office/officeart/2005/8/layout/hierarchy6"/>
    <dgm:cxn modelId="{731D068A-EAE3-4D80-98C2-13B721A97E87}" type="presParOf" srcId="{3E95C69A-A61E-45DA-8999-BFFF95289889}" destId="{237F6EDF-1AF5-4A5D-ABEE-2BC07AA9B29F}" srcOrd="1" destOrd="0" presId="urn:microsoft.com/office/officeart/2005/8/layout/hierarchy6"/>
    <dgm:cxn modelId="{5FE4C348-80F2-4BEB-A95C-3F6EBCDD879A}" type="presParOf" srcId="{E8AB43E0-1E6E-4F7B-82A5-FF96068A26D7}" destId="{48F768CA-27D8-4FEE-B888-3868AA88D1F1}" srcOrd="6" destOrd="0" presId="urn:microsoft.com/office/officeart/2005/8/layout/hierarchy6"/>
    <dgm:cxn modelId="{B03018B9-9FBF-4305-8A3D-22B5716B7D60}" type="presParOf" srcId="{E8AB43E0-1E6E-4F7B-82A5-FF96068A26D7}" destId="{3D6C945B-0617-4772-A413-8BE4CB5F2160}" srcOrd="7" destOrd="0" presId="urn:microsoft.com/office/officeart/2005/8/layout/hierarchy6"/>
    <dgm:cxn modelId="{0770BF22-00C0-410C-9125-335D5DDC4147}" type="presParOf" srcId="{3D6C945B-0617-4772-A413-8BE4CB5F2160}" destId="{D342EACE-7700-430F-A6B9-0D5CC1434C66}" srcOrd="0" destOrd="0" presId="urn:microsoft.com/office/officeart/2005/8/layout/hierarchy6"/>
    <dgm:cxn modelId="{754C7E35-B594-4A5E-AE38-8CA11A23C4F4}" type="presParOf" srcId="{3D6C945B-0617-4772-A413-8BE4CB5F2160}" destId="{907A0DC0-D133-4822-89B0-52350ABD0A95}" srcOrd="1" destOrd="0" presId="urn:microsoft.com/office/officeart/2005/8/layout/hierarchy6"/>
    <dgm:cxn modelId="{79194B3F-341F-4CC4-A583-B25EB3DD3485}" type="presParOf" srcId="{E8AB43E0-1E6E-4F7B-82A5-FF96068A26D7}" destId="{61FD5F7A-CDC1-4023-966B-6C68198F207A}" srcOrd="8" destOrd="0" presId="urn:microsoft.com/office/officeart/2005/8/layout/hierarchy6"/>
    <dgm:cxn modelId="{74C73FA5-6818-494F-BF8F-3DFC90BA52B0}" type="presParOf" srcId="{E8AB43E0-1E6E-4F7B-82A5-FF96068A26D7}" destId="{95462BCD-6CB5-4EA5-8430-F857AF62B2A4}" srcOrd="9" destOrd="0" presId="urn:microsoft.com/office/officeart/2005/8/layout/hierarchy6"/>
    <dgm:cxn modelId="{C24CC83F-2A14-441E-A26D-127A8C3DAD26}" type="presParOf" srcId="{95462BCD-6CB5-4EA5-8430-F857AF62B2A4}" destId="{3DFE7386-3B92-4B4C-82B9-3049AC017F19}" srcOrd="0" destOrd="0" presId="urn:microsoft.com/office/officeart/2005/8/layout/hierarchy6"/>
    <dgm:cxn modelId="{A2601F8F-7B50-4A5B-B5E5-6B0631246A04}" type="presParOf" srcId="{95462BCD-6CB5-4EA5-8430-F857AF62B2A4}" destId="{4F68C895-D0A5-446D-8949-799DD32194C4}" srcOrd="1" destOrd="0" presId="urn:microsoft.com/office/officeart/2005/8/layout/hierarchy6"/>
    <dgm:cxn modelId="{E75DAE41-F440-4460-B64C-4A26A4644B73}" type="presParOf" srcId="{4FF4E598-8220-4760-8B06-D9C6A0D4C5A0}" destId="{AE1284FE-AA38-4C44-8AB8-30007B20380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BECA7F-1082-43DB-8315-2866C68B7158}" type="doc">
      <dgm:prSet loTypeId="urn:microsoft.com/office/officeart/2005/8/layout/pyramid2" loCatId="list" qsTypeId="urn:microsoft.com/office/officeart/2005/8/quickstyle/simple1" qsCatId="simple" csTypeId="urn:microsoft.com/office/officeart/2005/8/colors/accent4_2" csCatId="accent4" phldr="1"/>
      <dgm:spPr/>
    </dgm:pt>
    <dgm:pt modelId="{C45E2ED0-50DA-4FEF-B490-4B5ACA163A1B}">
      <dgm:prSet phldrT="[Текст]"/>
      <dgm:spPr/>
      <dgm:t>
        <a:bodyPr/>
        <a:lstStyle/>
        <a:p>
          <a:r>
            <a:rPr lang="ru-RU" b="1" dirty="0"/>
            <a:t>В районе Измайлово проживают 9073 человек с ограничениями по здоровью</a:t>
          </a:r>
        </a:p>
      </dgm:t>
    </dgm:pt>
    <dgm:pt modelId="{1AC593F7-5AC8-4577-98F8-36644C865318}" type="parTrans" cxnId="{EBE20C22-CFE9-494C-BDDC-FFCBEA178308}">
      <dgm:prSet/>
      <dgm:spPr/>
      <dgm:t>
        <a:bodyPr/>
        <a:lstStyle/>
        <a:p>
          <a:endParaRPr lang="ru-RU"/>
        </a:p>
      </dgm:t>
    </dgm:pt>
    <dgm:pt modelId="{045F459E-1CC9-4FED-83D4-CFBAD94FE6F4}" type="sibTrans" cxnId="{EBE20C22-CFE9-494C-BDDC-FFCBEA178308}">
      <dgm:prSet/>
      <dgm:spPr/>
      <dgm:t>
        <a:bodyPr/>
        <a:lstStyle/>
        <a:p>
          <a:endParaRPr lang="ru-RU"/>
        </a:p>
      </dgm:t>
    </dgm:pt>
    <dgm:pt modelId="{B84412A2-06EB-475A-B293-A09BC042AD81}">
      <dgm:prSet phldrT="[Текст]"/>
      <dgm:spPr/>
      <dgm:t>
        <a:bodyPr/>
        <a:lstStyle/>
        <a:p>
          <a:r>
            <a:rPr lang="ru-RU" b="1" dirty="0"/>
            <a:t>за 2020 год впервые признанными инвалидами стали 137 человек</a:t>
          </a:r>
        </a:p>
      </dgm:t>
    </dgm:pt>
    <dgm:pt modelId="{7CDCEB78-BB0D-443F-A448-71FAB3BAACC6}" type="parTrans" cxnId="{B6372F17-B217-4530-8671-819C29D18602}">
      <dgm:prSet/>
      <dgm:spPr/>
      <dgm:t>
        <a:bodyPr/>
        <a:lstStyle/>
        <a:p>
          <a:endParaRPr lang="ru-RU"/>
        </a:p>
      </dgm:t>
    </dgm:pt>
    <dgm:pt modelId="{7D57080A-BB38-416F-9257-D8B3AA0829F9}" type="sibTrans" cxnId="{B6372F17-B217-4530-8671-819C29D18602}">
      <dgm:prSet/>
      <dgm:spPr/>
      <dgm:t>
        <a:bodyPr/>
        <a:lstStyle/>
        <a:p>
          <a:endParaRPr lang="ru-RU"/>
        </a:p>
      </dgm:t>
    </dgm:pt>
    <dgm:pt modelId="{0A9C469E-3B9C-4138-AEA0-E1696CA9B0F3}" type="pres">
      <dgm:prSet presAssocID="{9BBECA7F-1082-43DB-8315-2866C68B7158}" presName="compositeShape" presStyleCnt="0">
        <dgm:presLayoutVars>
          <dgm:dir/>
          <dgm:resizeHandles/>
        </dgm:presLayoutVars>
      </dgm:prSet>
      <dgm:spPr/>
    </dgm:pt>
    <dgm:pt modelId="{FE049A9C-CE2A-42CD-8ED6-47E3C63BC16F}" type="pres">
      <dgm:prSet presAssocID="{9BBECA7F-1082-43DB-8315-2866C68B7158}" presName="pyramid" presStyleLbl="node1" presStyleIdx="0" presStyleCnt="1" custScaleY="88593" custLinFactX="12380" custLinFactNeighborX="100000" custLinFactNeighborY="48859"/>
      <dgm:spPr/>
    </dgm:pt>
    <dgm:pt modelId="{1FB559C5-9E2E-4611-86C6-6D576AB30020}" type="pres">
      <dgm:prSet presAssocID="{9BBECA7F-1082-43DB-8315-2866C68B7158}" presName="theList" presStyleCnt="0"/>
      <dgm:spPr/>
    </dgm:pt>
    <dgm:pt modelId="{E97304E2-365C-43CD-A444-44B07DCBA527}" type="pres">
      <dgm:prSet presAssocID="{C45E2ED0-50DA-4FEF-B490-4B5ACA163A1B}" presName="aNode" presStyleLbl="fgAcc1" presStyleIdx="0" presStyleCnt="2" custScaleX="144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4255F-7CDE-4306-8D43-F34C9A8BC3D2}" type="pres">
      <dgm:prSet presAssocID="{C45E2ED0-50DA-4FEF-B490-4B5ACA163A1B}" presName="aSpace" presStyleCnt="0"/>
      <dgm:spPr/>
    </dgm:pt>
    <dgm:pt modelId="{ED883BC1-E3AA-4727-BC48-676A66077BC6}" type="pres">
      <dgm:prSet presAssocID="{B84412A2-06EB-475A-B293-A09BC042AD81}" presName="aNode" presStyleLbl="fgAcc1" presStyleIdx="1" presStyleCnt="2" custScaleX="144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AA6D0-2F69-4CA0-9BC8-869177D3C964}" type="pres">
      <dgm:prSet presAssocID="{B84412A2-06EB-475A-B293-A09BC042AD81}" presName="aSpace" presStyleCnt="0"/>
      <dgm:spPr/>
    </dgm:pt>
  </dgm:ptLst>
  <dgm:cxnLst>
    <dgm:cxn modelId="{B6372F17-B217-4530-8671-819C29D18602}" srcId="{9BBECA7F-1082-43DB-8315-2866C68B7158}" destId="{B84412A2-06EB-475A-B293-A09BC042AD81}" srcOrd="1" destOrd="0" parTransId="{7CDCEB78-BB0D-443F-A448-71FAB3BAACC6}" sibTransId="{7D57080A-BB38-416F-9257-D8B3AA0829F9}"/>
    <dgm:cxn modelId="{EBE20C22-CFE9-494C-BDDC-FFCBEA178308}" srcId="{9BBECA7F-1082-43DB-8315-2866C68B7158}" destId="{C45E2ED0-50DA-4FEF-B490-4B5ACA163A1B}" srcOrd="0" destOrd="0" parTransId="{1AC593F7-5AC8-4577-98F8-36644C865318}" sibTransId="{045F459E-1CC9-4FED-83D4-CFBAD94FE6F4}"/>
    <dgm:cxn modelId="{2870D06C-8D41-4ECF-BC78-1EEE9F16635F}" type="presOf" srcId="{9BBECA7F-1082-43DB-8315-2866C68B7158}" destId="{0A9C469E-3B9C-4138-AEA0-E1696CA9B0F3}" srcOrd="0" destOrd="0" presId="urn:microsoft.com/office/officeart/2005/8/layout/pyramid2"/>
    <dgm:cxn modelId="{B5D7FF2B-1DF7-44DE-AF81-C0956A8C3941}" type="presOf" srcId="{C45E2ED0-50DA-4FEF-B490-4B5ACA163A1B}" destId="{E97304E2-365C-43CD-A444-44B07DCBA527}" srcOrd="0" destOrd="0" presId="urn:microsoft.com/office/officeart/2005/8/layout/pyramid2"/>
    <dgm:cxn modelId="{60F471B8-6CB2-4698-87C0-E57B774B530B}" type="presOf" srcId="{B84412A2-06EB-475A-B293-A09BC042AD81}" destId="{ED883BC1-E3AA-4727-BC48-676A66077BC6}" srcOrd="0" destOrd="0" presId="urn:microsoft.com/office/officeart/2005/8/layout/pyramid2"/>
    <dgm:cxn modelId="{8670D1D5-AEF9-4FFC-A462-98C84F86E63D}" type="presParOf" srcId="{0A9C469E-3B9C-4138-AEA0-E1696CA9B0F3}" destId="{FE049A9C-CE2A-42CD-8ED6-47E3C63BC16F}" srcOrd="0" destOrd="0" presId="urn:microsoft.com/office/officeart/2005/8/layout/pyramid2"/>
    <dgm:cxn modelId="{F7FBF9F4-EEDB-428B-8472-B803B813B43E}" type="presParOf" srcId="{0A9C469E-3B9C-4138-AEA0-E1696CA9B0F3}" destId="{1FB559C5-9E2E-4611-86C6-6D576AB30020}" srcOrd="1" destOrd="0" presId="urn:microsoft.com/office/officeart/2005/8/layout/pyramid2"/>
    <dgm:cxn modelId="{CF1E0839-EBC3-4C36-A75E-8F871080BA16}" type="presParOf" srcId="{1FB559C5-9E2E-4611-86C6-6D576AB30020}" destId="{E97304E2-365C-43CD-A444-44B07DCBA527}" srcOrd="0" destOrd="0" presId="urn:microsoft.com/office/officeart/2005/8/layout/pyramid2"/>
    <dgm:cxn modelId="{E16DAE86-1381-4E44-B57F-1F4126069A91}" type="presParOf" srcId="{1FB559C5-9E2E-4611-86C6-6D576AB30020}" destId="{6E64255F-7CDE-4306-8D43-F34C9A8BC3D2}" srcOrd="1" destOrd="0" presId="urn:microsoft.com/office/officeart/2005/8/layout/pyramid2"/>
    <dgm:cxn modelId="{B48D8487-5A36-4BA8-A797-901A1E9A2A76}" type="presParOf" srcId="{1FB559C5-9E2E-4611-86C6-6D576AB30020}" destId="{ED883BC1-E3AA-4727-BC48-676A66077BC6}" srcOrd="2" destOrd="0" presId="urn:microsoft.com/office/officeart/2005/8/layout/pyramid2"/>
    <dgm:cxn modelId="{A12B0CAB-31F4-4E5F-84FD-D67058D4CD41}" type="presParOf" srcId="{1FB559C5-9E2E-4611-86C6-6D576AB30020}" destId="{CCAAA6D0-2F69-4CA0-9BC8-869177D3C964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D0DE41-DB1D-4B13-A7A5-75A9C8FFE30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9C6AF6C-FC5D-4523-A02D-FF2F5CE8CEA7}">
      <dgm:prSet phldrT="[Текст]"/>
      <dgm:spPr/>
      <dgm:t>
        <a:bodyPr/>
        <a:lstStyle/>
        <a:p>
          <a:r>
            <a:rPr lang="ru-RU" i="0" dirty="0"/>
            <a:t>Жителям района, находящимся в трудной жизненной ситуации, выдано </a:t>
          </a:r>
          <a:r>
            <a:rPr lang="ru-RU" b="1" i="0" dirty="0"/>
            <a:t>3 100 </a:t>
          </a:r>
          <a:r>
            <a:rPr lang="ru-RU" i="0" dirty="0"/>
            <a:t>электронных сертификата на продовольственную помощь на сумму</a:t>
          </a:r>
          <a:br>
            <a:rPr lang="ru-RU" i="0" dirty="0"/>
          </a:br>
          <a:r>
            <a:rPr lang="ru-RU" b="1" i="0" dirty="0"/>
            <a:t>6 200 000 руб.</a:t>
          </a:r>
        </a:p>
      </dgm:t>
    </dgm:pt>
    <dgm:pt modelId="{1A73E859-2CF7-4957-B566-03E38E011E22}" type="parTrans" cxnId="{3949BBAC-6A7D-4996-9D40-C37012F02718}">
      <dgm:prSet/>
      <dgm:spPr/>
      <dgm:t>
        <a:bodyPr/>
        <a:lstStyle/>
        <a:p>
          <a:endParaRPr lang="ru-RU"/>
        </a:p>
      </dgm:t>
    </dgm:pt>
    <dgm:pt modelId="{FE87EFB4-2DC6-467D-A8C3-1767867AC2FB}" type="sibTrans" cxnId="{3949BBAC-6A7D-4996-9D40-C37012F02718}">
      <dgm:prSet/>
      <dgm:spPr/>
      <dgm:t>
        <a:bodyPr/>
        <a:lstStyle/>
        <a:p>
          <a:endParaRPr lang="ru-RU"/>
        </a:p>
      </dgm:t>
    </dgm:pt>
    <dgm:pt modelId="{1046C5CB-617A-40BE-A1D7-1F0A1390E5C1}">
      <dgm:prSet/>
      <dgm:spPr/>
      <dgm:t>
        <a:bodyPr/>
        <a:lstStyle/>
        <a:p>
          <a:r>
            <a:rPr lang="ru-RU" b="1" i="0" dirty="0"/>
            <a:t>66</a:t>
          </a:r>
          <a:r>
            <a:rPr lang="ru-RU" i="0" dirty="0"/>
            <a:t> пенсионеров и инвалидов получили вещевую помощь </a:t>
          </a:r>
          <a:r>
            <a:rPr lang="ru-RU" b="1" i="0" dirty="0"/>
            <a:t>207 597, 72 руб.</a:t>
          </a:r>
          <a:endParaRPr lang="ru-RU" i="0" dirty="0"/>
        </a:p>
      </dgm:t>
    </dgm:pt>
    <dgm:pt modelId="{DB23CE9D-D5B1-459E-8F86-A1E7A1C800F5}" type="parTrans" cxnId="{67E443A4-73B3-403C-BC7C-11070BF32245}">
      <dgm:prSet/>
      <dgm:spPr/>
      <dgm:t>
        <a:bodyPr/>
        <a:lstStyle/>
        <a:p>
          <a:endParaRPr lang="ru-RU"/>
        </a:p>
      </dgm:t>
    </dgm:pt>
    <dgm:pt modelId="{F677756C-AA7A-430F-BEDC-F20109A92612}" type="sibTrans" cxnId="{67E443A4-73B3-403C-BC7C-11070BF32245}">
      <dgm:prSet/>
      <dgm:spPr/>
      <dgm:t>
        <a:bodyPr/>
        <a:lstStyle/>
        <a:p>
          <a:endParaRPr lang="ru-RU"/>
        </a:p>
      </dgm:t>
    </dgm:pt>
    <dgm:pt modelId="{2958176D-9C06-4E82-A488-24B2ABFA5EA5}">
      <dgm:prSet/>
      <dgm:spPr/>
      <dgm:t>
        <a:bodyPr/>
        <a:lstStyle/>
        <a:p>
          <a:r>
            <a:rPr lang="x-none" b="1" i="1" dirty="0"/>
            <a:t>296</a:t>
          </a:r>
          <a:r>
            <a:rPr lang="x-none" b="1" dirty="0"/>
            <a:t> </a:t>
          </a:r>
          <a:r>
            <a:rPr lang="x-none" dirty="0"/>
            <a:t>пенсионеров и инвалидов получили сертификаты на товары длительного пользования (холодильники, телевизоры, ноутбуки и т.д.) </a:t>
          </a:r>
          <a:r>
            <a:rPr lang="x-none" b="1" i="0" dirty="0"/>
            <a:t>(3 990 376 руб.)</a:t>
          </a:r>
          <a:endParaRPr lang="ru-RU" i="0" dirty="0"/>
        </a:p>
      </dgm:t>
    </dgm:pt>
    <dgm:pt modelId="{1D17921F-DBF2-48FF-9035-4D81AC74C0B4}" type="parTrans" cxnId="{06F5801A-8C80-44B3-B417-28E38D20D316}">
      <dgm:prSet/>
      <dgm:spPr/>
      <dgm:t>
        <a:bodyPr/>
        <a:lstStyle/>
        <a:p>
          <a:endParaRPr lang="ru-RU"/>
        </a:p>
      </dgm:t>
    </dgm:pt>
    <dgm:pt modelId="{4E858B78-3A11-47AE-9630-32CFBB0F06CB}" type="sibTrans" cxnId="{06F5801A-8C80-44B3-B417-28E38D20D316}">
      <dgm:prSet/>
      <dgm:spPr/>
      <dgm:t>
        <a:bodyPr/>
        <a:lstStyle/>
        <a:p>
          <a:endParaRPr lang="ru-RU"/>
        </a:p>
      </dgm:t>
    </dgm:pt>
    <dgm:pt modelId="{FE59D08C-5508-4568-923B-413915237B37}">
      <dgm:prSet/>
      <dgm:spPr/>
      <dgm:t>
        <a:bodyPr/>
        <a:lstStyle/>
        <a:p>
          <a:r>
            <a:rPr lang="x-none" dirty="0"/>
            <a:t>-</a:t>
          </a:r>
          <a:r>
            <a:rPr lang="ru-RU" dirty="0"/>
            <a:t> </a:t>
          </a:r>
          <a:r>
            <a:rPr lang="x-none" b="1" dirty="0"/>
            <a:t>90</a:t>
          </a:r>
          <a:r>
            <a:rPr lang="x-none" dirty="0"/>
            <a:t> пенсионеров и инвалидов получили горячее питание в филиале «Измайлово» </a:t>
          </a:r>
          <a:r>
            <a:rPr lang="x-none" b="1" i="0" dirty="0"/>
            <a:t>(285 634,80 руб.)</a:t>
          </a:r>
          <a:endParaRPr lang="ru-RU" i="0" dirty="0"/>
        </a:p>
      </dgm:t>
    </dgm:pt>
    <dgm:pt modelId="{20F2DA61-490C-463A-AF6B-C8614E587EEC}" type="parTrans" cxnId="{1465423C-E4C4-47E5-897C-D3038D179DA8}">
      <dgm:prSet/>
      <dgm:spPr/>
      <dgm:t>
        <a:bodyPr/>
        <a:lstStyle/>
        <a:p>
          <a:endParaRPr lang="ru-RU"/>
        </a:p>
      </dgm:t>
    </dgm:pt>
    <dgm:pt modelId="{720733E3-0B81-45AD-9AC8-0F2BF993866F}" type="sibTrans" cxnId="{1465423C-E4C4-47E5-897C-D3038D179DA8}">
      <dgm:prSet/>
      <dgm:spPr/>
      <dgm:t>
        <a:bodyPr/>
        <a:lstStyle/>
        <a:p>
          <a:endParaRPr lang="ru-RU"/>
        </a:p>
      </dgm:t>
    </dgm:pt>
    <dgm:pt modelId="{3DFFCD89-9CF6-45A1-A32A-61DE39EFEB59}" type="pres">
      <dgm:prSet presAssocID="{21D0DE41-DB1D-4B13-A7A5-75A9C8FFE3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9066B9-06F1-42BE-A239-6BF5A3AF7E84}" type="pres">
      <dgm:prSet presAssocID="{09C6AF6C-FC5D-4523-A02D-FF2F5CE8CEA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7A1982-02AF-4A9C-B820-59EA407BB4CB}" type="pres">
      <dgm:prSet presAssocID="{FE87EFB4-2DC6-467D-A8C3-1767867AC2FB}" presName="spacer" presStyleCnt="0"/>
      <dgm:spPr/>
    </dgm:pt>
    <dgm:pt modelId="{C1D0E166-5900-4538-87C9-73003B5952BC}" type="pres">
      <dgm:prSet presAssocID="{1046C5CB-617A-40BE-A1D7-1F0A1390E5C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AE08B-A005-4EE4-9D55-EFC8E07D9934}" type="pres">
      <dgm:prSet presAssocID="{F677756C-AA7A-430F-BEDC-F20109A92612}" presName="spacer" presStyleCnt="0"/>
      <dgm:spPr/>
    </dgm:pt>
    <dgm:pt modelId="{B9A410FC-7BB4-49EA-A8A7-490D345A8E0F}" type="pres">
      <dgm:prSet presAssocID="{2958176D-9C06-4E82-A488-24B2ABFA5EA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ECDE8C-4B5F-4083-84FC-3EEAFA5EE2F3}" type="pres">
      <dgm:prSet presAssocID="{4E858B78-3A11-47AE-9630-32CFBB0F06CB}" presName="spacer" presStyleCnt="0"/>
      <dgm:spPr/>
    </dgm:pt>
    <dgm:pt modelId="{DBABC2A5-5791-48E0-A6B3-37BDD428AB60}" type="pres">
      <dgm:prSet presAssocID="{FE59D08C-5508-4568-923B-413915237B3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B06205-E114-4466-9BA3-87CA58862804}" type="presOf" srcId="{09C6AF6C-FC5D-4523-A02D-FF2F5CE8CEA7}" destId="{2B9066B9-06F1-42BE-A239-6BF5A3AF7E84}" srcOrd="0" destOrd="0" presId="urn:microsoft.com/office/officeart/2005/8/layout/vList2"/>
    <dgm:cxn modelId="{67E443A4-73B3-403C-BC7C-11070BF32245}" srcId="{21D0DE41-DB1D-4B13-A7A5-75A9C8FFE300}" destId="{1046C5CB-617A-40BE-A1D7-1F0A1390E5C1}" srcOrd="1" destOrd="0" parTransId="{DB23CE9D-D5B1-459E-8F86-A1E7A1C800F5}" sibTransId="{F677756C-AA7A-430F-BEDC-F20109A92612}"/>
    <dgm:cxn modelId="{6BE4A4B4-6CC1-431C-A79F-0218EB6FD61C}" type="presOf" srcId="{FE59D08C-5508-4568-923B-413915237B37}" destId="{DBABC2A5-5791-48E0-A6B3-37BDD428AB60}" srcOrd="0" destOrd="0" presId="urn:microsoft.com/office/officeart/2005/8/layout/vList2"/>
    <dgm:cxn modelId="{1465423C-E4C4-47E5-897C-D3038D179DA8}" srcId="{21D0DE41-DB1D-4B13-A7A5-75A9C8FFE300}" destId="{FE59D08C-5508-4568-923B-413915237B37}" srcOrd="3" destOrd="0" parTransId="{20F2DA61-490C-463A-AF6B-C8614E587EEC}" sibTransId="{720733E3-0B81-45AD-9AC8-0F2BF993866F}"/>
    <dgm:cxn modelId="{3949BBAC-6A7D-4996-9D40-C37012F02718}" srcId="{21D0DE41-DB1D-4B13-A7A5-75A9C8FFE300}" destId="{09C6AF6C-FC5D-4523-A02D-FF2F5CE8CEA7}" srcOrd="0" destOrd="0" parTransId="{1A73E859-2CF7-4957-B566-03E38E011E22}" sibTransId="{FE87EFB4-2DC6-467D-A8C3-1767867AC2FB}"/>
    <dgm:cxn modelId="{4508E818-6F1F-4386-A183-F35DA35D7939}" type="presOf" srcId="{1046C5CB-617A-40BE-A1D7-1F0A1390E5C1}" destId="{C1D0E166-5900-4538-87C9-73003B5952BC}" srcOrd="0" destOrd="0" presId="urn:microsoft.com/office/officeart/2005/8/layout/vList2"/>
    <dgm:cxn modelId="{06F5801A-8C80-44B3-B417-28E38D20D316}" srcId="{21D0DE41-DB1D-4B13-A7A5-75A9C8FFE300}" destId="{2958176D-9C06-4E82-A488-24B2ABFA5EA5}" srcOrd="2" destOrd="0" parTransId="{1D17921F-DBF2-48FF-9035-4D81AC74C0B4}" sibTransId="{4E858B78-3A11-47AE-9630-32CFBB0F06CB}"/>
    <dgm:cxn modelId="{EB587450-107E-4BB9-8175-5402E15F6FB7}" type="presOf" srcId="{2958176D-9C06-4E82-A488-24B2ABFA5EA5}" destId="{B9A410FC-7BB4-49EA-A8A7-490D345A8E0F}" srcOrd="0" destOrd="0" presId="urn:microsoft.com/office/officeart/2005/8/layout/vList2"/>
    <dgm:cxn modelId="{08B994CC-16D1-4E61-8378-112F20921D83}" type="presOf" srcId="{21D0DE41-DB1D-4B13-A7A5-75A9C8FFE300}" destId="{3DFFCD89-9CF6-45A1-A32A-61DE39EFEB59}" srcOrd="0" destOrd="0" presId="urn:microsoft.com/office/officeart/2005/8/layout/vList2"/>
    <dgm:cxn modelId="{428070FD-CC1C-4AA4-AF44-D05C2EBC7E8B}" type="presParOf" srcId="{3DFFCD89-9CF6-45A1-A32A-61DE39EFEB59}" destId="{2B9066B9-06F1-42BE-A239-6BF5A3AF7E84}" srcOrd="0" destOrd="0" presId="urn:microsoft.com/office/officeart/2005/8/layout/vList2"/>
    <dgm:cxn modelId="{A84323B1-8606-457A-9F97-4C1E8A36EBB0}" type="presParOf" srcId="{3DFFCD89-9CF6-45A1-A32A-61DE39EFEB59}" destId="{9E7A1982-02AF-4A9C-B820-59EA407BB4CB}" srcOrd="1" destOrd="0" presId="urn:microsoft.com/office/officeart/2005/8/layout/vList2"/>
    <dgm:cxn modelId="{03076205-CAC6-4394-88D2-3D48EEADB961}" type="presParOf" srcId="{3DFFCD89-9CF6-45A1-A32A-61DE39EFEB59}" destId="{C1D0E166-5900-4538-87C9-73003B5952BC}" srcOrd="2" destOrd="0" presId="urn:microsoft.com/office/officeart/2005/8/layout/vList2"/>
    <dgm:cxn modelId="{7260B4E5-D2DD-4AD4-8DE3-D4988735E6A6}" type="presParOf" srcId="{3DFFCD89-9CF6-45A1-A32A-61DE39EFEB59}" destId="{2FAAE08B-A005-4EE4-9D55-EFC8E07D9934}" srcOrd="3" destOrd="0" presId="urn:microsoft.com/office/officeart/2005/8/layout/vList2"/>
    <dgm:cxn modelId="{D48B528E-0926-4826-AAF2-2033E32D1AE2}" type="presParOf" srcId="{3DFFCD89-9CF6-45A1-A32A-61DE39EFEB59}" destId="{B9A410FC-7BB4-49EA-A8A7-490D345A8E0F}" srcOrd="4" destOrd="0" presId="urn:microsoft.com/office/officeart/2005/8/layout/vList2"/>
    <dgm:cxn modelId="{BA687B83-4092-4C36-B29B-76A737226988}" type="presParOf" srcId="{3DFFCD89-9CF6-45A1-A32A-61DE39EFEB59}" destId="{1CECDE8C-4B5F-4083-84FC-3EEAFA5EE2F3}" srcOrd="5" destOrd="0" presId="urn:microsoft.com/office/officeart/2005/8/layout/vList2"/>
    <dgm:cxn modelId="{AE33C4B8-69C2-4A96-AF67-88AD84FBDA57}" type="presParOf" srcId="{3DFFCD89-9CF6-45A1-A32A-61DE39EFEB59}" destId="{DBABC2A5-5791-48E0-A6B3-37BDD428AB6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219021-2B96-49AD-8993-0ED1D82A38BC}">
      <dsp:nvSpPr>
        <dsp:cNvPr id="0" name=""/>
        <dsp:cNvSpPr/>
      </dsp:nvSpPr>
      <dsp:spPr>
        <a:xfrm>
          <a:off x="2033650" y="777722"/>
          <a:ext cx="4693330" cy="53077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ГБУ ТЦСО «Восточное Измайлово»</a:t>
          </a:r>
        </a:p>
      </dsp:txBody>
      <dsp:txXfrm>
        <a:off x="2033650" y="777722"/>
        <a:ext cx="4693330" cy="530775"/>
      </dsp:txXfrm>
    </dsp:sp>
    <dsp:sp modelId="{7AD8A414-B580-454A-8CFD-022A5EB0C470}">
      <dsp:nvSpPr>
        <dsp:cNvPr id="0" name=""/>
        <dsp:cNvSpPr/>
      </dsp:nvSpPr>
      <dsp:spPr>
        <a:xfrm>
          <a:off x="4334595" y="1308497"/>
          <a:ext cx="91440" cy="2124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245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CC2EE9-2350-4AB2-AF76-D54F7E5B1DBA}">
      <dsp:nvSpPr>
        <dsp:cNvPr id="0" name=""/>
        <dsp:cNvSpPr/>
      </dsp:nvSpPr>
      <dsp:spPr>
        <a:xfrm>
          <a:off x="2000192" y="1520954"/>
          <a:ext cx="4760246" cy="4247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Филиал «Измайлово»</a:t>
          </a:r>
        </a:p>
      </dsp:txBody>
      <dsp:txXfrm>
        <a:off x="2000192" y="1520954"/>
        <a:ext cx="4760246" cy="424791"/>
      </dsp:txXfrm>
    </dsp:sp>
    <dsp:sp modelId="{5A3E3812-A79F-4561-83B0-345C67E07A91}">
      <dsp:nvSpPr>
        <dsp:cNvPr id="0" name=""/>
        <dsp:cNvSpPr/>
      </dsp:nvSpPr>
      <dsp:spPr>
        <a:xfrm>
          <a:off x="1019865" y="1945745"/>
          <a:ext cx="3360450" cy="242269"/>
        </a:xfrm>
        <a:custGeom>
          <a:avLst/>
          <a:gdLst/>
          <a:ahLst/>
          <a:cxnLst/>
          <a:rect l="0" t="0" r="0" b="0"/>
          <a:pathLst>
            <a:path>
              <a:moveTo>
                <a:pt x="3360450" y="0"/>
              </a:moveTo>
              <a:lnTo>
                <a:pt x="3360450" y="121134"/>
              </a:lnTo>
              <a:lnTo>
                <a:pt x="0" y="121134"/>
              </a:lnTo>
              <a:lnTo>
                <a:pt x="0" y="2422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707ECB-6E31-4022-A9DD-240C541EDBBC}">
      <dsp:nvSpPr>
        <dsp:cNvPr id="0" name=""/>
        <dsp:cNvSpPr/>
      </dsp:nvSpPr>
      <dsp:spPr>
        <a:xfrm>
          <a:off x="147377" y="2188015"/>
          <a:ext cx="1744975" cy="23206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/>
            <a:t>4 Отделения социального обслуживания </a:t>
          </a:r>
          <a:br>
            <a:rPr lang="ru-RU" sz="1500" b="1" kern="1200" dirty="0"/>
          </a:br>
          <a:r>
            <a:rPr lang="ru-RU" sz="1500" b="1" kern="1200" dirty="0"/>
            <a:t>на дому</a:t>
          </a:r>
          <a:br>
            <a:rPr lang="ru-RU" sz="1500" b="1" kern="1200" dirty="0"/>
          </a:br>
          <a:endParaRPr lang="ru-RU" sz="1500" b="1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/>
            <a:t>(49 </a:t>
          </a:r>
          <a:r>
            <a:rPr lang="x-none" sz="1500" b="0" kern="1200" dirty="0"/>
            <a:t>социальны</a:t>
          </a:r>
          <a:r>
            <a:rPr lang="ru-RU" sz="1500" b="0" kern="1200" dirty="0"/>
            <a:t>х</a:t>
          </a:r>
          <a:r>
            <a:rPr lang="x-none" sz="1500" b="0" kern="1200" dirty="0"/>
            <a:t> работник</a:t>
          </a:r>
          <a:r>
            <a:rPr lang="ru-RU" sz="1500" b="0" kern="1200" dirty="0" err="1"/>
            <a:t>ов</a:t>
          </a:r>
          <a:r>
            <a:rPr lang="x-none" sz="1500" b="0" kern="1200" dirty="0"/>
            <a:t> и </a:t>
          </a:r>
          <a:r>
            <a:rPr lang="ru-RU" sz="1500" b="0" kern="1200" dirty="0"/>
            <a:t/>
          </a:r>
          <a:br>
            <a:rPr lang="ru-RU" sz="1500" b="0" kern="1200" dirty="0"/>
          </a:br>
          <a:r>
            <a:rPr lang="x-none" sz="1500" b="0" kern="1200" dirty="0"/>
            <a:t>4 заведующих отделениями</a:t>
          </a:r>
          <a:r>
            <a:rPr lang="ru-RU" sz="1500" b="0" kern="1200" dirty="0"/>
            <a:t>)</a:t>
          </a:r>
        </a:p>
      </dsp:txBody>
      <dsp:txXfrm>
        <a:off x="147377" y="2188015"/>
        <a:ext cx="1744975" cy="2320659"/>
      </dsp:txXfrm>
    </dsp:sp>
    <dsp:sp modelId="{90F1D70F-A0F7-422E-B41D-DD17CFFF78CB}">
      <dsp:nvSpPr>
        <dsp:cNvPr id="0" name=""/>
        <dsp:cNvSpPr/>
      </dsp:nvSpPr>
      <dsp:spPr>
        <a:xfrm>
          <a:off x="2763968" y="1945745"/>
          <a:ext cx="1616346" cy="212456"/>
        </a:xfrm>
        <a:custGeom>
          <a:avLst/>
          <a:gdLst/>
          <a:ahLst/>
          <a:cxnLst/>
          <a:rect l="0" t="0" r="0" b="0"/>
          <a:pathLst>
            <a:path>
              <a:moveTo>
                <a:pt x="1616346" y="0"/>
              </a:moveTo>
              <a:lnTo>
                <a:pt x="1616346" y="106228"/>
              </a:lnTo>
              <a:lnTo>
                <a:pt x="0" y="106228"/>
              </a:lnTo>
              <a:lnTo>
                <a:pt x="0" y="21245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7EBEB-1EF9-472B-9A83-6FAB9797563B}">
      <dsp:nvSpPr>
        <dsp:cNvPr id="0" name=""/>
        <dsp:cNvSpPr/>
      </dsp:nvSpPr>
      <dsp:spPr>
        <a:xfrm>
          <a:off x="1987528" y="2158202"/>
          <a:ext cx="1552880" cy="146306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/>
            <a:t>Отделение социальных коммуникаций и активного долголетия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/>
            <a:t>(12 человек)</a:t>
          </a:r>
        </a:p>
      </dsp:txBody>
      <dsp:txXfrm>
        <a:off x="1987528" y="2158202"/>
        <a:ext cx="1552880" cy="1463067"/>
      </dsp:txXfrm>
    </dsp:sp>
    <dsp:sp modelId="{8D57733E-C07D-43DE-B0F5-ABE1BBB03823}">
      <dsp:nvSpPr>
        <dsp:cNvPr id="0" name=""/>
        <dsp:cNvSpPr/>
      </dsp:nvSpPr>
      <dsp:spPr>
        <a:xfrm>
          <a:off x="4334595" y="1945745"/>
          <a:ext cx="91440" cy="2374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8710"/>
              </a:lnTo>
              <a:lnTo>
                <a:pt x="135007" y="118710"/>
              </a:lnTo>
              <a:lnTo>
                <a:pt x="135007" y="2374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E0553F-1BAE-4FD6-8C7E-78E8BEAFD3AC}">
      <dsp:nvSpPr>
        <dsp:cNvPr id="0" name=""/>
        <dsp:cNvSpPr/>
      </dsp:nvSpPr>
      <dsp:spPr>
        <a:xfrm>
          <a:off x="3697552" y="2183165"/>
          <a:ext cx="1544100" cy="97648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/>
            <a:t>Специалисты ОССО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/>
            <a:t>(2 человека)</a:t>
          </a:r>
          <a:endParaRPr lang="ru-RU" sz="1500" b="1" kern="1200" dirty="0"/>
        </a:p>
      </dsp:txBody>
      <dsp:txXfrm>
        <a:off x="3697552" y="2183165"/>
        <a:ext cx="1544100" cy="976488"/>
      </dsp:txXfrm>
    </dsp:sp>
    <dsp:sp modelId="{48F768CA-27D8-4FEE-B888-3868AA88D1F1}">
      <dsp:nvSpPr>
        <dsp:cNvPr id="0" name=""/>
        <dsp:cNvSpPr/>
      </dsp:nvSpPr>
      <dsp:spPr>
        <a:xfrm>
          <a:off x="4380315" y="1945745"/>
          <a:ext cx="1620645" cy="254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022"/>
              </a:lnTo>
              <a:lnTo>
                <a:pt x="1620645" y="127022"/>
              </a:lnTo>
              <a:lnTo>
                <a:pt x="1620645" y="25404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2EACE-7700-430F-A6B9-0D5CC1434C66}">
      <dsp:nvSpPr>
        <dsp:cNvPr id="0" name=""/>
        <dsp:cNvSpPr/>
      </dsp:nvSpPr>
      <dsp:spPr>
        <a:xfrm>
          <a:off x="5412205" y="2199790"/>
          <a:ext cx="1177509" cy="94587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/>
            <a:t>Специалист  </a:t>
          </a:r>
          <a:r>
            <a:rPr lang="ru-RU" sz="1500" b="1" kern="1200" dirty="0" err="1"/>
            <a:t>ОПГОИАиП</a:t>
          </a:r>
          <a:endParaRPr lang="ru-RU" sz="1500" b="1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/>
            <a:t>(1 человек)</a:t>
          </a:r>
          <a:endParaRPr lang="ru-RU" sz="1500" b="1" kern="1200" dirty="0"/>
        </a:p>
      </dsp:txBody>
      <dsp:txXfrm>
        <a:off x="5412205" y="2199790"/>
        <a:ext cx="1177509" cy="945878"/>
      </dsp:txXfrm>
    </dsp:sp>
    <dsp:sp modelId="{61FD5F7A-CDC1-4023-966B-6C68198F207A}">
      <dsp:nvSpPr>
        <dsp:cNvPr id="0" name=""/>
        <dsp:cNvSpPr/>
      </dsp:nvSpPr>
      <dsp:spPr>
        <a:xfrm>
          <a:off x="4380315" y="1945745"/>
          <a:ext cx="3381591" cy="231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584"/>
              </a:lnTo>
              <a:lnTo>
                <a:pt x="3381591" y="115584"/>
              </a:lnTo>
              <a:lnTo>
                <a:pt x="3381591" y="2311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FE7386-3B92-4B4C-82B9-3049AC017F19}">
      <dsp:nvSpPr>
        <dsp:cNvPr id="0" name=""/>
        <dsp:cNvSpPr/>
      </dsp:nvSpPr>
      <dsp:spPr>
        <a:xfrm>
          <a:off x="6872890" y="2176914"/>
          <a:ext cx="1778031" cy="11513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/>
            <a:t> Административно- управленческое подразделение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/>
            <a:t>(5 человека)</a:t>
          </a:r>
          <a:endParaRPr lang="ru-RU" sz="1500" b="1" kern="1200" dirty="0"/>
        </a:p>
      </dsp:txBody>
      <dsp:txXfrm>
        <a:off x="6872890" y="2176914"/>
        <a:ext cx="1778031" cy="115130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19612-83D9-4E9A-BBF7-75FEF11DDFE7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9349C-2058-467E-A847-BDA4B66F02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297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9349C-2058-467E-A847-BDA4B66F023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2043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9349C-2058-467E-A847-BDA4B66F023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676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9349C-2058-467E-A847-BDA4B66F023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0904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9349C-2058-467E-A847-BDA4B66F023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8519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31825" y="811213"/>
            <a:ext cx="5402263" cy="40528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E9822-D124-4610-80E0-63C9A429BBD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733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5B18-2C73-478A-98C3-9D100D13C4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53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94576-B26C-46B0-82A8-16110FF822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003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54EEB-EE68-4385-AAF5-321E10D6679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54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5B4AF-DCFE-4ECC-8463-C892EB7B26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927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AE9C7-CBA4-4E80-ADEB-712336E3B2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35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3F922-4043-4FCD-A830-D0521FAE517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141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78F2-2549-4862-9F4E-C37E7EF1CC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72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8807-0918-4CEA-9773-8E9C6EE714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124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7177A-59C2-4B80-B67A-6B30359F3D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032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C98A-8E7E-4A76-9D78-751CB2D96F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25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8B-E006-46CE-9EBC-B8BCC9199A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24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664E2-036F-4CB4-A4B9-645FEFC4DD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05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chart" Target="../charts/chart4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9.sv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6" y="774793"/>
            <a:ext cx="9157902" cy="60932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3902" y="6204630"/>
            <a:ext cx="9157902" cy="65015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-13902" y="6352179"/>
            <a:ext cx="9157902" cy="165576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заседанию Совета депутатов муниципального округа Измайлово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81916" cy="18448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-1140185"/>
            <a:ext cx="9103588" cy="2880320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работы филиала «Измайлово» 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 ТЦСО «Восточное Измайлово» 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2020 год</a:t>
            </a:r>
          </a:p>
        </p:txBody>
      </p:sp>
    </p:spTree>
    <p:extLst>
      <p:ext uri="{BB962C8B-B14F-4D97-AF65-F5344CB8AC3E}">
        <p14:creationId xmlns:p14="http://schemas.microsoft.com/office/powerpoint/2010/main" xmlns="" val="3855715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051302" y="3356992"/>
            <a:ext cx="3826829" cy="28083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483" y="1008112"/>
            <a:ext cx="8892479" cy="175407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300" dirty="0"/>
              <a:t>Инвалиды по слуху, зрению, инвалиды-колясочники, </a:t>
            </a:r>
            <a:r>
              <a:rPr lang="ru-RU" sz="2300" dirty="0" err="1"/>
              <a:t>опорники</a:t>
            </a:r>
            <a:r>
              <a:rPr lang="ru-RU" sz="2300" dirty="0"/>
              <a:t> имеют индивидуальные программы реабилитации (абилитации) в соответствии с которой им предоставляются технические средства реабилитации. </a:t>
            </a:r>
          </a:p>
          <a:p>
            <a:pPr marL="0" indent="0">
              <a:lnSpc>
                <a:spcPct val="120000"/>
              </a:lnSpc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-99392"/>
            <a:ext cx="8640960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Работа с гражданами с ограниченными возможностями здоровья 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390991015"/>
              </p:ext>
            </p:extLst>
          </p:nvPr>
        </p:nvGraphicFramePr>
        <p:xfrm>
          <a:off x="-1188640" y="2492896"/>
          <a:ext cx="5688632" cy="4088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бъект 2"/>
          <p:cNvSpPr txBox="1">
            <a:spLocks/>
          </p:cNvSpPr>
          <p:nvPr/>
        </p:nvSpPr>
        <p:spPr>
          <a:xfrm>
            <a:off x="5068566" y="3573016"/>
            <a:ext cx="3744416" cy="489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900" dirty="0"/>
              <a:t>Инвалиды по слуху, зрению, инвалиды-колясочники, </a:t>
            </a:r>
            <a:r>
              <a:rPr lang="ru-RU" sz="1900" dirty="0" err="1"/>
              <a:t>опорники</a:t>
            </a:r>
            <a:r>
              <a:rPr lang="ru-RU" sz="1900" dirty="0"/>
              <a:t> имеют индивидуальные программы реабилитации (</a:t>
            </a:r>
            <a:r>
              <a:rPr lang="ru-RU" sz="1900" dirty="0" err="1"/>
              <a:t>абилитации</a:t>
            </a:r>
            <a:r>
              <a:rPr lang="ru-RU" sz="1900" dirty="0"/>
              <a:t>), в соответствии с которой им предоставляются технические средства реабилитации.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1900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13A8699-E4C8-4E1B-A447-DAEFA65A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99B1D43-3C29-46E3-AF81-3D86B4825A4B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xmlns="" id="{9913AFD6-3986-464F-B4D4-48E13D814279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10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45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-99392"/>
            <a:ext cx="8229600" cy="8584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Обеспечение средствами реабилитации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45" r="6976"/>
          <a:stretch/>
        </p:blipFill>
        <p:spPr>
          <a:xfrm>
            <a:off x="5688528" y="2204864"/>
            <a:ext cx="3455472" cy="33843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3" y="1215816"/>
            <a:ext cx="8856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Граждане с ограничениями по здоровью и имеющие соответствующие рекомендации в индивидуальных программах реабилитации в течение 2020 г. были обеспечены: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4191461761"/>
              </p:ext>
            </p:extLst>
          </p:nvPr>
        </p:nvGraphicFramePr>
        <p:xfrm>
          <a:off x="99183" y="2217455"/>
          <a:ext cx="8525953" cy="4439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909C2CB7-E709-4EE3-BF56-480118BB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01596A0-34C3-43A9-AFA9-D2DD50DFC5DD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xmlns="" id="{C220FFF2-8498-4FB1-B4D9-10B0B3871017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11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2713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541" y="1099478"/>
            <a:ext cx="4571999" cy="5060207"/>
          </a:xfrm>
        </p:spPr>
        <p:txBody>
          <a:bodyPr>
            <a:normAutofit/>
          </a:bodyPr>
          <a:lstStyle/>
          <a:p>
            <a:pPr marL="360000" indent="0">
              <a:buNone/>
            </a:pPr>
            <a:r>
              <a:rPr lang="ru-RU" sz="1700" dirty="0"/>
              <a:t>При активном участии районных властей ведется работа по реализации программы </a:t>
            </a:r>
            <a:br>
              <a:rPr lang="ru-RU" sz="1700" dirty="0"/>
            </a:br>
            <a:r>
              <a:rPr lang="ru-RU" sz="1700" b="1" dirty="0"/>
              <a:t>«Доступная среда для инвалидов». </a:t>
            </a:r>
          </a:p>
          <a:p>
            <a:pPr marL="360000" indent="0" algn="just">
              <a:buNone/>
            </a:pPr>
            <a:r>
              <a:rPr lang="ru-RU" sz="1700" dirty="0"/>
              <a:t/>
            </a:r>
            <a:br>
              <a:rPr lang="ru-RU" sz="1700" dirty="0"/>
            </a:br>
            <a:r>
              <a:rPr lang="ru-RU" sz="1700" dirty="0"/>
              <a:t>По решениям  районной комиссии по оказанию адресной социальной помощи инвалидам оказывалась материальная помощь, выделялись продовольственные сертификаты, при наличии показаний им предоставлялись технические средства реабилитации.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-99392"/>
            <a:ext cx="8640960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Работа с гражданами с ограниченными возможностями здоровья 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406514264"/>
              </p:ext>
            </p:extLst>
          </p:nvPr>
        </p:nvGraphicFramePr>
        <p:xfrm>
          <a:off x="4067944" y="126876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E747FAB-E840-4873-B2FD-15A8DCC7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A1CF82B-7FB4-4977-B6EF-75C8FD39ACEB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xmlns="" id="{5B8F53DC-5269-45C9-BA2C-429DDFE30289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12</a:t>
            </a:fld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C5DC1C8-4567-4038-AAED-3A738CE35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6" r="2442"/>
          <a:stretch/>
        </p:blipFill>
        <p:spPr>
          <a:xfrm>
            <a:off x="198636" y="4598640"/>
            <a:ext cx="4661396" cy="1852182"/>
          </a:xfrm>
          <a:prstGeom prst="rect">
            <a:avLst/>
          </a:prstGeom>
        </p:spPr>
      </p:pic>
      <p:pic>
        <p:nvPicPr>
          <p:cNvPr id="14" name="Рисунок 13" descr="Мужчина с тростью">
            <a:extLst>
              <a:ext uri="{FF2B5EF4-FFF2-40B4-BE49-F238E27FC236}">
                <a16:creationId xmlns:a16="http://schemas.microsoft.com/office/drawing/2014/main" xmlns="" id="{8623F645-3A45-4BA0-A1E6-31E7F9AF7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152128"/>
            <a:ext cx="620688" cy="620688"/>
          </a:xfrm>
          <a:prstGeom prst="rect">
            <a:avLst/>
          </a:prstGeom>
        </p:spPr>
      </p:pic>
      <p:pic>
        <p:nvPicPr>
          <p:cNvPr id="16" name="Рисунок 15" descr="Кредитная карта">
            <a:extLst>
              <a:ext uri="{FF2B5EF4-FFF2-40B4-BE49-F238E27FC236}">
                <a16:creationId xmlns:a16="http://schemas.microsoft.com/office/drawing/2014/main" xmlns="" id="{F941CDFC-11D1-4B13-8269-0629C89567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180" y="2098263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89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7E84D35C-D88A-47D1-B899-40316A8E0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30" y="1300773"/>
            <a:ext cx="8892479" cy="3136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Эта структура, являясь централизованной, не входит в штат сотрудников филиала и оказывает услуги жителям всех 5-ти районов обслуживания нашего учреждения. </a:t>
            </a:r>
          </a:p>
          <a:p>
            <a:pPr marL="0" indent="0">
              <a:buNone/>
            </a:pPr>
            <a:r>
              <a:rPr lang="ru-RU" sz="2000" dirty="0"/>
              <a:t>Услуги службы в 2020 году получили 36 жителей района Измайлово, которым было оказано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EB96595-BB2C-46C6-8A8A-496868896B8D}"/>
              </a:ext>
            </a:extLst>
          </p:cNvPr>
          <p:cNvSpPr/>
          <p:nvPr/>
        </p:nvSpPr>
        <p:spPr>
          <a:xfrm>
            <a:off x="1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471E2AAE-778D-4F2D-B948-936A34A83FF8}"/>
              </a:ext>
            </a:extLst>
          </p:cNvPr>
          <p:cNvGraphicFramePr/>
          <p:nvPr>
            <p:extLst/>
          </p:nvPr>
        </p:nvGraphicFramePr>
        <p:xfrm>
          <a:off x="271169" y="2845962"/>
          <a:ext cx="5596975" cy="3895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Скругленный прямоугольник 13">
            <a:extLst>
              <a:ext uri="{FF2B5EF4-FFF2-40B4-BE49-F238E27FC236}">
                <a16:creationId xmlns:a16="http://schemas.microsoft.com/office/drawing/2014/main" xmlns="" id="{68FED803-BC1B-4CA7-8440-927B4C20A9CC}"/>
              </a:ext>
            </a:extLst>
          </p:cNvPr>
          <p:cNvSpPr/>
          <p:nvPr/>
        </p:nvSpPr>
        <p:spPr>
          <a:xfrm>
            <a:off x="6076073" y="2858309"/>
            <a:ext cx="2764205" cy="33123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145FE0D-23AE-4316-BC8A-94C5BB3B7E8E}"/>
              </a:ext>
            </a:extLst>
          </p:cNvPr>
          <p:cNvSpPr/>
          <p:nvPr/>
        </p:nvSpPr>
        <p:spPr>
          <a:xfrm>
            <a:off x="6192846" y="3256492"/>
            <a:ext cx="29523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Среди получателей услуг мобильной службы</a:t>
            </a:r>
            <a:r>
              <a:rPr lang="en-US" dirty="0"/>
              <a:t>: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- 28 инвалидов, </a:t>
            </a:r>
            <a:endParaRPr lang="en-US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- 6 пенсионеров, </a:t>
            </a:r>
            <a:endParaRPr lang="en-US" dirty="0"/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- 2 ветерана Великой Отечественной войны.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3998768-BECD-4033-96DD-C447B4D1DF91}"/>
              </a:ext>
            </a:extLst>
          </p:cNvPr>
          <p:cNvSpPr txBox="1">
            <a:spLocks/>
          </p:cNvSpPr>
          <p:nvPr/>
        </p:nvSpPr>
        <p:spPr>
          <a:xfrm>
            <a:off x="197768" y="-439368"/>
            <a:ext cx="8748463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Сектор «Мобильная социальная служба»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87359F73-05DC-4E6B-A22A-6986DB00F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D66BE91-671D-4887-BFD9-E88B600C07A1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xmlns="" id="{2AC41501-A8F9-482D-8933-9A13D56BD80E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13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19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2232248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8479" y="650775"/>
            <a:ext cx="7772400" cy="5760640"/>
          </a:xfrm>
        </p:spPr>
        <p:txBody>
          <a:bodyPr>
            <a:normAutofit/>
          </a:bodyPr>
          <a:lstStyle/>
          <a:p>
            <a:pPr algn="l"/>
            <a:endParaRPr lang="ru-RU" b="1" dirty="0">
              <a:solidFill>
                <a:schemeClr val="tx1"/>
              </a:solidFill>
            </a:endParaRPr>
          </a:p>
          <a:p>
            <a:pPr algn="l"/>
            <a:endParaRPr lang="ru-RU" sz="2200" b="1" dirty="0">
              <a:solidFill>
                <a:schemeClr val="tx1"/>
              </a:solidFill>
            </a:endParaRPr>
          </a:p>
          <a:p>
            <a:pPr algn="l"/>
            <a:endParaRPr lang="ru-RU" sz="2200" b="1" dirty="0">
              <a:solidFill>
                <a:schemeClr val="tx1"/>
              </a:solidFill>
            </a:endParaRPr>
          </a:p>
          <a:p>
            <a:pPr algn="l"/>
            <a:endParaRPr lang="ru-RU" sz="2200" b="1" dirty="0">
              <a:solidFill>
                <a:schemeClr val="tx1"/>
              </a:solidFill>
            </a:endParaRP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214" y="404664"/>
            <a:ext cx="8566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>
                <a:solidFill>
                  <a:prstClr val="black"/>
                </a:solidFill>
              </a:rPr>
              <a:t>ОТДЕЛЕНИЕ ПЕРВИЧНОГО ПРИЕМА, ОБРАБОТКИ ИНФОРМАЦИИ, АНАЛИЗА И ПРОГНОЗИРОВАНИЯ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27312" y="2093950"/>
            <a:ext cx="8272598" cy="4230788"/>
            <a:chOff x="1549914" y="2492896"/>
            <a:chExt cx="6280642" cy="371870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" name="Полилиния 10"/>
            <p:cNvSpPr/>
            <p:nvPr/>
          </p:nvSpPr>
          <p:spPr>
            <a:xfrm>
              <a:off x="1549914" y="2492896"/>
              <a:ext cx="2925324" cy="731331"/>
            </a:xfrm>
            <a:custGeom>
              <a:avLst/>
              <a:gdLst>
                <a:gd name="connsiteX0" fmla="*/ 0 w 2925324"/>
                <a:gd name="connsiteY0" fmla="*/ 73133 h 731331"/>
                <a:gd name="connsiteX1" fmla="*/ 73133 w 2925324"/>
                <a:gd name="connsiteY1" fmla="*/ 0 h 731331"/>
                <a:gd name="connsiteX2" fmla="*/ 2852191 w 2925324"/>
                <a:gd name="connsiteY2" fmla="*/ 0 h 731331"/>
                <a:gd name="connsiteX3" fmla="*/ 2925324 w 2925324"/>
                <a:gd name="connsiteY3" fmla="*/ 73133 h 731331"/>
                <a:gd name="connsiteX4" fmla="*/ 2925324 w 2925324"/>
                <a:gd name="connsiteY4" fmla="*/ 658198 h 731331"/>
                <a:gd name="connsiteX5" fmla="*/ 2852191 w 2925324"/>
                <a:gd name="connsiteY5" fmla="*/ 731331 h 731331"/>
                <a:gd name="connsiteX6" fmla="*/ 73133 w 2925324"/>
                <a:gd name="connsiteY6" fmla="*/ 731331 h 731331"/>
                <a:gd name="connsiteX7" fmla="*/ 0 w 2925324"/>
                <a:gd name="connsiteY7" fmla="*/ 658198 h 731331"/>
                <a:gd name="connsiteX8" fmla="*/ 0 w 2925324"/>
                <a:gd name="connsiteY8" fmla="*/ 73133 h 73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5324" h="731331">
                  <a:moveTo>
                    <a:pt x="0" y="73133"/>
                  </a:moveTo>
                  <a:cubicBezTo>
                    <a:pt x="0" y="32743"/>
                    <a:pt x="32743" y="0"/>
                    <a:pt x="73133" y="0"/>
                  </a:cubicBezTo>
                  <a:lnTo>
                    <a:pt x="2852191" y="0"/>
                  </a:lnTo>
                  <a:cubicBezTo>
                    <a:pt x="2892581" y="0"/>
                    <a:pt x="2925324" y="32743"/>
                    <a:pt x="2925324" y="73133"/>
                  </a:cubicBezTo>
                  <a:lnTo>
                    <a:pt x="2925324" y="658198"/>
                  </a:lnTo>
                  <a:cubicBezTo>
                    <a:pt x="2925324" y="698588"/>
                    <a:pt x="2892581" y="731331"/>
                    <a:pt x="2852191" y="731331"/>
                  </a:cubicBezTo>
                  <a:lnTo>
                    <a:pt x="73133" y="731331"/>
                  </a:lnTo>
                  <a:cubicBezTo>
                    <a:pt x="32743" y="731331"/>
                    <a:pt x="0" y="698588"/>
                    <a:pt x="0" y="658198"/>
                  </a:cubicBezTo>
                  <a:lnTo>
                    <a:pt x="0" y="73133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0470" tIns="40470" rIns="40470" bIns="4047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</a:rPr>
                <a:t>Первичный прием и консультирование граждан 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549914" y="3480192"/>
              <a:ext cx="2925324" cy="731331"/>
            </a:xfrm>
            <a:custGeom>
              <a:avLst/>
              <a:gdLst>
                <a:gd name="connsiteX0" fmla="*/ 0 w 2925324"/>
                <a:gd name="connsiteY0" fmla="*/ 73133 h 731331"/>
                <a:gd name="connsiteX1" fmla="*/ 73133 w 2925324"/>
                <a:gd name="connsiteY1" fmla="*/ 0 h 731331"/>
                <a:gd name="connsiteX2" fmla="*/ 2852191 w 2925324"/>
                <a:gd name="connsiteY2" fmla="*/ 0 h 731331"/>
                <a:gd name="connsiteX3" fmla="*/ 2925324 w 2925324"/>
                <a:gd name="connsiteY3" fmla="*/ 73133 h 731331"/>
                <a:gd name="connsiteX4" fmla="*/ 2925324 w 2925324"/>
                <a:gd name="connsiteY4" fmla="*/ 658198 h 731331"/>
                <a:gd name="connsiteX5" fmla="*/ 2852191 w 2925324"/>
                <a:gd name="connsiteY5" fmla="*/ 731331 h 731331"/>
                <a:gd name="connsiteX6" fmla="*/ 73133 w 2925324"/>
                <a:gd name="connsiteY6" fmla="*/ 731331 h 731331"/>
                <a:gd name="connsiteX7" fmla="*/ 0 w 2925324"/>
                <a:gd name="connsiteY7" fmla="*/ 658198 h 731331"/>
                <a:gd name="connsiteX8" fmla="*/ 0 w 2925324"/>
                <a:gd name="connsiteY8" fmla="*/ 73133 h 73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5324" h="731331">
                  <a:moveTo>
                    <a:pt x="0" y="73133"/>
                  </a:moveTo>
                  <a:cubicBezTo>
                    <a:pt x="0" y="32743"/>
                    <a:pt x="32743" y="0"/>
                    <a:pt x="73133" y="0"/>
                  </a:cubicBezTo>
                  <a:lnTo>
                    <a:pt x="2852191" y="0"/>
                  </a:lnTo>
                  <a:cubicBezTo>
                    <a:pt x="2892581" y="0"/>
                    <a:pt x="2925324" y="32743"/>
                    <a:pt x="2925324" y="73133"/>
                  </a:cubicBezTo>
                  <a:lnTo>
                    <a:pt x="2925324" y="658198"/>
                  </a:lnTo>
                  <a:cubicBezTo>
                    <a:pt x="2925324" y="698588"/>
                    <a:pt x="2892581" y="731331"/>
                    <a:pt x="2852191" y="731331"/>
                  </a:cubicBezTo>
                  <a:lnTo>
                    <a:pt x="73133" y="731331"/>
                  </a:lnTo>
                  <a:cubicBezTo>
                    <a:pt x="32743" y="731331"/>
                    <a:pt x="0" y="698588"/>
                    <a:pt x="0" y="658198"/>
                  </a:cubicBezTo>
                  <a:lnTo>
                    <a:pt x="0" y="73133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0470" tIns="40470" rIns="40470" bIns="4047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Регистрация первично обратившихся граждан 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1549914" y="4467489"/>
              <a:ext cx="2925324" cy="731331"/>
            </a:xfrm>
            <a:custGeom>
              <a:avLst/>
              <a:gdLst>
                <a:gd name="connsiteX0" fmla="*/ 0 w 2925324"/>
                <a:gd name="connsiteY0" fmla="*/ 73133 h 731331"/>
                <a:gd name="connsiteX1" fmla="*/ 73133 w 2925324"/>
                <a:gd name="connsiteY1" fmla="*/ 0 h 731331"/>
                <a:gd name="connsiteX2" fmla="*/ 2852191 w 2925324"/>
                <a:gd name="connsiteY2" fmla="*/ 0 h 731331"/>
                <a:gd name="connsiteX3" fmla="*/ 2925324 w 2925324"/>
                <a:gd name="connsiteY3" fmla="*/ 73133 h 731331"/>
                <a:gd name="connsiteX4" fmla="*/ 2925324 w 2925324"/>
                <a:gd name="connsiteY4" fmla="*/ 658198 h 731331"/>
                <a:gd name="connsiteX5" fmla="*/ 2852191 w 2925324"/>
                <a:gd name="connsiteY5" fmla="*/ 731331 h 731331"/>
                <a:gd name="connsiteX6" fmla="*/ 73133 w 2925324"/>
                <a:gd name="connsiteY6" fmla="*/ 731331 h 731331"/>
                <a:gd name="connsiteX7" fmla="*/ 0 w 2925324"/>
                <a:gd name="connsiteY7" fmla="*/ 658198 h 731331"/>
                <a:gd name="connsiteX8" fmla="*/ 0 w 2925324"/>
                <a:gd name="connsiteY8" fmla="*/ 73133 h 73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5324" h="731331">
                  <a:moveTo>
                    <a:pt x="0" y="73133"/>
                  </a:moveTo>
                  <a:cubicBezTo>
                    <a:pt x="0" y="32743"/>
                    <a:pt x="32743" y="0"/>
                    <a:pt x="73133" y="0"/>
                  </a:cubicBezTo>
                  <a:lnTo>
                    <a:pt x="2852191" y="0"/>
                  </a:lnTo>
                  <a:cubicBezTo>
                    <a:pt x="2892581" y="0"/>
                    <a:pt x="2925324" y="32743"/>
                    <a:pt x="2925324" y="73133"/>
                  </a:cubicBezTo>
                  <a:lnTo>
                    <a:pt x="2925324" y="658198"/>
                  </a:lnTo>
                  <a:cubicBezTo>
                    <a:pt x="2925324" y="698588"/>
                    <a:pt x="2892581" y="731331"/>
                    <a:pt x="2852191" y="731331"/>
                  </a:cubicBezTo>
                  <a:lnTo>
                    <a:pt x="73133" y="731331"/>
                  </a:lnTo>
                  <a:cubicBezTo>
                    <a:pt x="32743" y="731331"/>
                    <a:pt x="0" y="698588"/>
                    <a:pt x="0" y="658198"/>
                  </a:cubicBezTo>
                  <a:lnTo>
                    <a:pt x="0" y="73133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0470" tIns="40470" rIns="40470" bIns="4047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Информирование граждан об услугах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905232" y="5480266"/>
              <a:ext cx="2925324" cy="731331"/>
            </a:xfrm>
            <a:custGeom>
              <a:avLst/>
              <a:gdLst>
                <a:gd name="connsiteX0" fmla="*/ 0 w 2925324"/>
                <a:gd name="connsiteY0" fmla="*/ 73133 h 731331"/>
                <a:gd name="connsiteX1" fmla="*/ 73133 w 2925324"/>
                <a:gd name="connsiteY1" fmla="*/ 0 h 731331"/>
                <a:gd name="connsiteX2" fmla="*/ 2852191 w 2925324"/>
                <a:gd name="connsiteY2" fmla="*/ 0 h 731331"/>
                <a:gd name="connsiteX3" fmla="*/ 2925324 w 2925324"/>
                <a:gd name="connsiteY3" fmla="*/ 73133 h 731331"/>
                <a:gd name="connsiteX4" fmla="*/ 2925324 w 2925324"/>
                <a:gd name="connsiteY4" fmla="*/ 658198 h 731331"/>
                <a:gd name="connsiteX5" fmla="*/ 2852191 w 2925324"/>
                <a:gd name="connsiteY5" fmla="*/ 731331 h 731331"/>
                <a:gd name="connsiteX6" fmla="*/ 73133 w 2925324"/>
                <a:gd name="connsiteY6" fmla="*/ 731331 h 731331"/>
                <a:gd name="connsiteX7" fmla="*/ 0 w 2925324"/>
                <a:gd name="connsiteY7" fmla="*/ 658198 h 731331"/>
                <a:gd name="connsiteX8" fmla="*/ 0 w 2925324"/>
                <a:gd name="connsiteY8" fmla="*/ 73133 h 73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5324" h="731331">
                  <a:moveTo>
                    <a:pt x="0" y="73133"/>
                  </a:moveTo>
                  <a:cubicBezTo>
                    <a:pt x="0" y="32743"/>
                    <a:pt x="32743" y="0"/>
                    <a:pt x="73133" y="0"/>
                  </a:cubicBezTo>
                  <a:lnTo>
                    <a:pt x="2852191" y="0"/>
                  </a:lnTo>
                  <a:cubicBezTo>
                    <a:pt x="2892581" y="0"/>
                    <a:pt x="2925324" y="32743"/>
                    <a:pt x="2925324" y="73133"/>
                  </a:cubicBezTo>
                  <a:lnTo>
                    <a:pt x="2925324" y="658198"/>
                  </a:lnTo>
                  <a:cubicBezTo>
                    <a:pt x="2925324" y="698588"/>
                    <a:pt x="2892581" y="731331"/>
                    <a:pt x="2852191" y="731331"/>
                  </a:cubicBezTo>
                  <a:lnTo>
                    <a:pt x="73133" y="731331"/>
                  </a:lnTo>
                  <a:cubicBezTo>
                    <a:pt x="32743" y="731331"/>
                    <a:pt x="0" y="698588"/>
                    <a:pt x="0" y="658198"/>
                  </a:cubicBezTo>
                  <a:lnTo>
                    <a:pt x="0" y="73133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0470" tIns="40470" rIns="40470" bIns="40470" numCol="1" spcCol="1270" anchor="t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/>
              </a:r>
              <a:b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</a:b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Межведомственное взаимодействие</a:t>
              </a:r>
            </a:p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4884784" y="2492896"/>
              <a:ext cx="2925324" cy="731331"/>
            </a:xfrm>
            <a:custGeom>
              <a:avLst/>
              <a:gdLst>
                <a:gd name="connsiteX0" fmla="*/ 0 w 2925324"/>
                <a:gd name="connsiteY0" fmla="*/ 73133 h 731331"/>
                <a:gd name="connsiteX1" fmla="*/ 73133 w 2925324"/>
                <a:gd name="connsiteY1" fmla="*/ 0 h 731331"/>
                <a:gd name="connsiteX2" fmla="*/ 2852191 w 2925324"/>
                <a:gd name="connsiteY2" fmla="*/ 0 h 731331"/>
                <a:gd name="connsiteX3" fmla="*/ 2925324 w 2925324"/>
                <a:gd name="connsiteY3" fmla="*/ 73133 h 731331"/>
                <a:gd name="connsiteX4" fmla="*/ 2925324 w 2925324"/>
                <a:gd name="connsiteY4" fmla="*/ 658198 h 731331"/>
                <a:gd name="connsiteX5" fmla="*/ 2852191 w 2925324"/>
                <a:gd name="connsiteY5" fmla="*/ 731331 h 731331"/>
                <a:gd name="connsiteX6" fmla="*/ 73133 w 2925324"/>
                <a:gd name="connsiteY6" fmla="*/ 731331 h 731331"/>
                <a:gd name="connsiteX7" fmla="*/ 0 w 2925324"/>
                <a:gd name="connsiteY7" fmla="*/ 658198 h 731331"/>
                <a:gd name="connsiteX8" fmla="*/ 0 w 2925324"/>
                <a:gd name="connsiteY8" fmla="*/ 73133 h 73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5324" h="731331">
                  <a:moveTo>
                    <a:pt x="0" y="73133"/>
                  </a:moveTo>
                  <a:cubicBezTo>
                    <a:pt x="0" y="32743"/>
                    <a:pt x="32743" y="0"/>
                    <a:pt x="73133" y="0"/>
                  </a:cubicBezTo>
                  <a:lnTo>
                    <a:pt x="2852191" y="0"/>
                  </a:lnTo>
                  <a:cubicBezTo>
                    <a:pt x="2892581" y="0"/>
                    <a:pt x="2925324" y="32743"/>
                    <a:pt x="2925324" y="73133"/>
                  </a:cubicBezTo>
                  <a:lnTo>
                    <a:pt x="2925324" y="658198"/>
                  </a:lnTo>
                  <a:cubicBezTo>
                    <a:pt x="2925324" y="698588"/>
                    <a:pt x="2892581" y="731331"/>
                    <a:pt x="2852191" y="731331"/>
                  </a:cubicBezTo>
                  <a:lnTo>
                    <a:pt x="73133" y="731331"/>
                  </a:lnTo>
                  <a:cubicBezTo>
                    <a:pt x="32743" y="731331"/>
                    <a:pt x="0" y="698588"/>
                    <a:pt x="0" y="658198"/>
                  </a:cubicBezTo>
                  <a:lnTo>
                    <a:pt x="0" y="73133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0470" tIns="40470" rIns="40470" bIns="4047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</a:rPr>
                <a:t>Выявление потребности в социальных услугах 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4884784" y="3480192"/>
              <a:ext cx="2925324" cy="731331"/>
            </a:xfrm>
            <a:custGeom>
              <a:avLst/>
              <a:gdLst>
                <a:gd name="connsiteX0" fmla="*/ 0 w 2925324"/>
                <a:gd name="connsiteY0" fmla="*/ 73133 h 731331"/>
                <a:gd name="connsiteX1" fmla="*/ 73133 w 2925324"/>
                <a:gd name="connsiteY1" fmla="*/ 0 h 731331"/>
                <a:gd name="connsiteX2" fmla="*/ 2852191 w 2925324"/>
                <a:gd name="connsiteY2" fmla="*/ 0 h 731331"/>
                <a:gd name="connsiteX3" fmla="*/ 2925324 w 2925324"/>
                <a:gd name="connsiteY3" fmla="*/ 73133 h 731331"/>
                <a:gd name="connsiteX4" fmla="*/ 2925324 w 2925324"/>
                <a:gd name="connsiteY4" fmla="*/ 658198 h 731331"/>
                <a:gd name="connsiteX5" fmla="*/ 2852191 w 2925324"/>
                <a:gd name="connsiteY5" fmla="*/ 731331 h 731331"/>
                <a:gd name="connsiteX6" fmla="*/ 73133 w 2925324"/>
                <a:gd name="connsiteY6" fmla="*/ 731331 h 731331"/>
                <a:gd name="connsiteX7" fmla="*/ 0 w 2925324"/>
                <a:gd name="connsiteY7" fmla="*/ 658198 h 731331"/>
                <a:gd name="connsiteX8" fmla="*/ 0 w 2925324"/>
                <a:gd name="connsiteY8" fmla="*/ 73133 h 73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5324" h="731331">
                  <a:moveTo>
                    <a:pt x="0" y="73133"/>
                  </a:moveTo>
                  <a:cubicBezTo>
                    <a:pt x="0" y="32743"/>
                    <a:pt x="32743" y="0"/>
                    <a:pt x="73133" y="0"/>
                  </a:cubicBezTo>
                  <a:lnTo>
                    <a:pt x="2852191" y="0"/>
                  </a:lnTo>
                  <a:cubicBezTo>
                    <a:pt x="2892581" y="0"/>
                    <a:pt x="2925324" y="32743"/>
                    <a:pt x="2925324" y="73133"/>
                  </a:cubicBezTo>
                  <a:lnTo>
                    <a:pt x="2925324" y="658198"/>
                  </a:lnTo>
                  <a:cubicBezTo>
                    <a:pt x="2925324" y="698588"/>
                    <a:pt x="2892581" y="731331"/>
                    <a:pt x="2852191" y="731331"/>
                  </a:cubicBezTo>
                  <a:lnTo>
                    <a:pt x="73133" y="731331"/>
                  </a:lnTo>
                  <a:cubicBezTo>
                    <a:pt x="32743" y="731331"/>
                    <a:pt x="0" y="698588"/>
                    <a:pt x="0" y="658198"/>
                  </a:cubicBezTo>
                  <a:lnTo>
                    <a:pt x="0" y="73133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0470" tIns="40470" rIns="40470" bIns="4047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Консультирование граждан по телефону «горячей линии» </a:t>
              </a: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884784" y="4467489"/>
              <a:ext cx="2925324" cy="849928"/>
            </a:xfrm>
            <a:custGeom>
              <a:avLst/>
              <a:gdLst>
                <a:gd name="connsiteX0" fmla="*/ 0 w 2925324"/>
                <a:gd name="connsiteY0" fmla="*/ 73133 h 731331"/>
                <a:gd name="connsiteX1" fmla="*/ 73133 w 2925324"/>
                <a:gd name="connsiteY1" fmla="*/ 0 h 731331"/>
                <a:gd name="connsiteX2" fmla="*/ 2852191 w 2925324"/>
                <a:gd name="connsiteY2" fmla="*/ 0 h 731331"/>
                <a:gd name="connsiteX3" fmla="*/ 2925324 w 2925324"/>
                <a:gd name="connsiteY3" fmla="*/ 73133 h 731331"/>
                <a:gd name="connsiteX4" fmla="*/ 2925324 w 2925324"/>
                <a:gd name="connsiteY4" fmla="*/ 658198 h 731331"/>
                <a:gd name="connsiteX5" fmla="*/ 2852191 w 2925324"/>
                <a:gd name="connsiteY5" fmla="*/ 731331 h 731331"/>
                <a:gd name="connsiteX6" fmla="*/ 73133 w 2925324"/>
                <a:gd name="connsiteY6" fmla="*/ 731331 h 731331"/>
                <a:gd name="connsiteX7" fmla="*/ 0 w 2925324"/>
                <a:gd name="connsiteY7" fmla="*/ 658198 h 731331"/>
                <a:gd name="connsiteX8" fmla="*/ 0 w 2925324"/>
                <a:gd name="connsiteY8" fmla="*/ 73133 h 73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5324" h="731331">
                  <a:moveTo>
                    <a:pt x="0" y="73133"/>
                  </a:moveTo>
                  <a:cubicBezTo>
                    <a:pt x="0" y="32743"/>
                    <a:pt x="32743" y="0"/>
                    <a:pt x="73133" y="0"/>
                  </a:cubicBezTo>
                  <a:lnTo>
                    <a:pt x="2852191" y="0"/>
                  </a:lnTo>
                  <a:cubicBezTo>
                    <a:pt x="2892581" y="0"/>
                    <a:pt x="2925324" y="32743"/>
                    <a:pt x="2925324" y="73133"/>
                  </a:cubicBezTo>
                  <a:lnTo>
                    <a:pt x="2925324" y="658198"/>
                  </a:lnTo>
                  <a:cubicBezTo>
                    <a:pt x="2925324" y="698588"/>
                    <a:pt x="2892581" y="731331"/>
                    <a:pt x="2852191" y="731331"/>
                  </a:cubicBezTo>
                  <a:lnTo>
                    <a:pt x="73133" y="731331"/>
                  </a:lnTo>
                  <a:cubicBezTo>
                    <a:pt x="32743" y="731331"/>
                    <a:pt x="0" y="698588"/>
                    <a:pt x="0" y="658198"/>
                  </a:cubicBezTo>
                  <a:lnTo>
                    <a:pt x="0" y="73133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0470" tIns="40470" rIns="40470" bIns="4047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Координация работы по сопровождению граждан, относящихся к категории «группа риска», ветеранов и инвалидов ВОВ 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1585235" y="5480266"/>
              <a:ext cx="2925324" cy="731331"/>
            </a:xfrm>
            <a:custGeom>
              <a:avLst/>
              <a:gdLst>
                <a:gd name="connsiteX0" fmla="*/ 0 w 2925324"/>
                <a:gd name="connsiteY0" fmla="*/ 73133 h 731331"/>
                <a:gd name="connsiteX1" fmla="*/ 73133 w 2925324"/>
                <a:gd name="connsiteY1" fmla="*/ 0 h 731331"/>
                <a:gd name="connsiteX2" fmla="*/ 2852191 w 2925324"/>
                <a:gd name="connsiteY2" fmla="*/ 0 h 731331"/>
                <a:gd name="connsiteX3" fmla="*/ 2925324 w 2925324"/>
                <a:gd name="connsiteY3" fmla="*/ 73133 h 731331"/>
                <a:gd name="connsiteX4" fmla="*/ 2925324 w 2925324"/>
                <a:gd name="connsiteY4" fmla="*/ 658198 h 731331"/>
                <a:gd name="connsiteX5" fmla="*/ 2852191 w 2925324"/>
                <a:gd name="connsiteY5" fmla="*/ 731331 h 731331"/>
                <a:gd name="connsiteX6" fmla="*/ 73133 w 2925324"/>
                <a:gd name="connsiteY6" fmla="*/ 731331 h 731331"/>
                <a:gd name="connsiteX7" fmla="*/ 0 w 2925324"/>
                <a:gd name="connsiteY7" fmla="*/ 658198 h 731331"/>
                <a:gd name="connsiteX8" fmla="*/ 0 w 2925324"/>
                <a:gd name="connsiteY8" fmla="*/ 73133 h 73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25324" h="731331">
                  <a:moveTo>
                    <a:pt x="0" y="73133"/>
                  </a:moveTo>
                  <a:cubicBezTo>
                    <a:pt x="0" y="32743"/>
                    <a:pt x="32743" y="0"/>
                    <a:pt x="73133" y="0"/>
                  </a:cubicBezTo>
                  <a:lnTo>
                    <a:pt x="2852191" y="0"/>
                  </a:lnTo>
                  <a:cubicBezTo>
                    <a:pt x="2892581" y="0"/>
                    <a:pt x="2925324" y="32743"/>
                    <a:pt x="2925324" y="73133"/>
                  </a:cubicBezTo>
                  <a:lnTo>
                    <a:pt x="2925324" y="658198"/>
                  </a:lnTo>
                  <a:cubicBezTo>
                    <a:pt x="2925324" y="698588"/>
                    <a:pt x="2892581" y="731331"/>
                    <a:pt x="2852191" y="731331"/>
                  </a:cubicBezTo>
                  <a:lnTo>
                    <a:pt x="73133" y="731331"/>
                  </a:lnTo>
                  <a:cubicBezTo>
                    <a:pt x="32743" y="731331"/>
                    <a:pt x="0" y="698588"/>
                    <a:pt x="0" y="658198"/>
                  </a:cubicBezTo>
                  <a:lnTo>
                    <a:pt x="0" y="73133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40470" tIns="40470" rIns="40470" bIns="4047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98214" y="5682734"/>
            <a:ext cx="3919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Содействие в оформлении документов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7119" y="-192956"/>
            <a:ext cx="8748463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Отделение приема граждан, обработки информации, анализа и прогнозирования  </a:t>
            </a:r>
            <a:r>
              <a:rPr lang="ru-RU" sz="1800" b="1" dirty="0">
                <a:solidFill>
                  <a:schemeClr val="bg1"/>
                </a:solidFill>
              </a:rPr>
              <a:t>(представлено в филиале 1 специалистом)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xmlns="" id="{C4860815-7B85-4481-8643-677FDA64E821}"/>
              </a:ext>
            </a:extLst>
          </p:cNvPr>
          <p:cNvSpPr txBox="1">
            <a:spLocks/>
          </p:cNvSpPr>
          <p:nvPr/>
        </p:nvSpPr>
        <p:spPr>
          <a:xfrm>
            <a:off x="251521" y="1103528"/>
            <a:ext cx="8892479" cy="1841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/>
              <a:t>Отделение оказывает информационно-консультативную помощь населению, информирует граждан об услугах, оказываемых центром, ведет </a:t>
            </a:r>
            <a:r>
              <a:rPr lang="ru-RU" sz="2000" dirty="0" err="1"/>
              <a:t>профилакти</a:t>
            </a:r>
            <a:r>
              <a:rPr lang="en-US" sz="2000" dirty="0"/>
              <a:t>-</a:t>
            </a:r>
            <a:r>
              <a:rPr lang="ru-RU" sz="2000" dirty="0" err="1"/>
              <a:t>ческую</a:t>
            </a:r>
            <a:r>
              <a:rPr lang="ru-RU" sz="2000" dirty="0"/>
              <a:t> и разъяснительную работу с населением.</a:t>
            </a:r>
            <a:endParaRPr lang="ru-RU" sz="2000" b="1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DA7D3884-B805-45ED-916D-0AAEFC1A8EB6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4">
            <a:extLst>
              <a:ext uri="{FF2B5EF4-FFF2-40B4-BE49-F238E27FC236}">
                <a16:creationId xmlns:a16="http://schemas.microsoft.com/office/drawing/2014/main" xmlns="" id="{5FF12B87-54D9-436D-8A21-ADF8531A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433732"/>
            <a:ext cx="2057400" cy="365125"/>
          </a:xfrm>
        </p:spPr>
        <p:txBody>
          <a:bodyPr/>
          <a:lstStyle/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14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748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829" y="1061412"/>
            <a:ext cx="8570642" cy="5547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За 2020 год в филиале «Измайлово» зафиксировано </a:t>
            </a:r>
            <a:r>
              <a:rPr lang="ru-RU" sz="1600" b="1" dirty="0"/>
              <a:t>6 144 обращения. </a:t>
            </a:r>
            <a:br>
              <a:rPr lang="ru-RU" sz="1600" b="1" dirty="0"/>
            </a:br>
            <a:r>
              <a:rPr lang="ru-RU" sz="1600" b="1" dirty="0"/>
              <a:t/>
            </a:r>
            <a:br>
              <a:rPr lang="ru-RU" sz="1600" b="1" dirty="0"/>
            </a:b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49830" y="-216025"/>
            <a:ext cx="8748463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Отделение приема граждан, обработки информации, анализа и прогнозирования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2" r="12413"/>
          <a:stretch/>
        </p:blipFill>
        <p:spPr>
          <a:xfrm>
            <a:off x="-1508" y="4124837"/>
            <a:ext cx="3531156" cy="2755045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1752005293"/>
              </p:ext>
            </p:extLst>
          </p:nvPr>
        </p:nvGraphicFramePr>
        <p:xfrm>
          <a:off x="3529648" y="2683292"/>
          <a:ext cx="5612843" cy="3741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-1507" y="2780928"/>
            <a:ext cx="3531156" cy="14826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9966" y="2874242"/>
            <a:ext cx="342968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В 2020 году в Измайлово проживало </a:t>
            </a:r>
            <a:r>
              <a:rPr lang="ru-RU" sz="1500" b="1" dirty="0"/>
              <a:t>950 </a:t>
            </a:r>
            <a:r>
              <a:rPr lang="ru-RU" sz="1500" dirty="0"/>
              <a:t>граждан категории «группа риска»</a:t>
            </a:r>
          </a:p>
          <a:p>
            <a:r>
              <a:rPr lang="ru-RU" sz="1500" dirty="0"/>
              <a:t>Обследование граждан</a:t>
            </a:r>
            <a:r>
              <a:rPr lang="en-US" sz="1500" dirty="0"/>
              <a:t> </a:t>
            </a:r>
            <a:r>
              <a:rPr lang="ru-RU" sz="1500" dirty="0"/>
              <a:t>этой  категории производится по телефону не реже </a:t>
            </a:r>
            <a:r>
              <a:rPr lang="ru-RU" sz="1500" b="1" dirty="0"/>
              <a:t>1 раз в три месяца.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AE56835B-24EE-41F8-ADC2-E2049496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77A60E1-5438-4727-ABCC-8D9904A1E3FB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xmlns="" id="{424D3DAF-703D-47DD-974E-B0DDCE73FFD7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15</a:t>
            </a:fld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59BDC1F3-B368-4C91-82D0-D97C5406F539}"/>
              </a:ext>
            </a:extLst>
          </p:cNvPr>
          <p:cNvSpPr txBox="1">
            <a:spLocks/>
          </p:cNvSpPr>
          <p:nvPr/>
        </p:nvSpPr>
        <p:spPr>
          <a:xfrm>
            <a:off x="249828" y="1323504"/>
            <a:ext cx="8570642" cy="184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b="1" dirty="0"/>
              <a:t> </a:t>
            </a:r>
            <a:r>
              <a:rPr lang="ru-RU" sz="1600" dirty="0"/>
              <a:t>Для подготовки пакета документов через единую систему автоматизации централизованного представления государственных услуг и контроля исполнения функций (АС ГУФ) специалистами было направлено 4 382 запроса на сведения (ЕЖД, размер субсидии, размер пенсии заявителя), необходимые для подготовки пакета документов и направления на рассмотрение комиссиями по оказанию адресной социальной помощи и по признанию граждан нуждающимися в социальных услугах.</a:t>
            </a:r>
          </a:p>
        </p:txBody>
      </p:sp>
    </p:spTree>
    <p:extLst>
      <p:ext uri="{BB962C8B-B14F-4D97-AF65-F5344CB8AC3E}">
        <p14:creationId xmlns:p14="http://schemas.microsoft.com/office/powerpoint/2010/main" xmlns="" val="1056700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556214"/>
            <a:ext cx="4155926" cy="462074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97BD049-C8C4-4F52-970B-5345B4656A45}"/>
              </a:ext>
            </a:extLst>
          </p:cNvPr>
          <p:cNvSpPr/>
          <p:nvPr/>
        </p:nvSpPr>
        <p:spPr>
          <a:xfrm>
            <a:off x="1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9F554E1-EB5D-4BBB-887A-450431631590}"/>
              </a:ext>
            </a:extLst>
          </p:cNvPr>
          <p:cNvSpPr txBox="1">
            <a:spLocks/>
          </p:cNvSpPr>
          <p:nvPr/>
        </p:nvSpPr>
        <p:spPr>
          <a:xfrm>
            <a:off x="249830" y="-216025"/>
            <a:ext cx="8748463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В 2020 году 516 ветеранам вручены юбилейные медали к 75-летию Победы в Великой Отечественной войне.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1A8BE4B-2389-4DBE-A5AB-072E5DF1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BBC68F0-CBD3-4C4A-8502-FE79503B0CD9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xmlns="" id="{9A2CD5E7-70F4-48E8-B307-ACBDCE3890E7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16</a:t>
            </a:fld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8B4BA88-4347-4E90-AFC5-56CC26502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31" r="13540"/>
          <a:stretch/>
        </p:blipFill>
        <p:spPr>
          <a:xfrm>
            <a:off x="611560" y="1558326"/>
            <a:ext cx="3240360" cy="462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5984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A8108AB-4567-42B6-9875-394B36AD6A0F}"/>
              </a:ext>
            </a:extLst>
          </p:cNvPr>
          <p:cNvSpPr/>
          <p:nvPr/>
        </p:nvSpPr>
        <p:spPr>
          <a:xfrm>
            <a:off x="1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ADE13261-18BE-4196-8D6D-66CDF559F93F}"/>
              </a:ext>
            </a:extLst>
          </p:cNvPr>
          <p:cNvSpPr txBox="1">
            <a:spLocks/>
          </p:cNvSpPr>
          <p:nvPr/>
        </p:nvSpPr>
        <p:spPr>
          <a:xfrm>
            <a:off x="249830" y="-216025"/>
            <a:ext cx="8748463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Срочные социальные услуги для ветеранов Великой Отечественной Войны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30372A24-3513-40B7-A5A2-E90D9B5C8C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359523240"/>
              </p:ext>
            </p:extLst>
          </p:nvPr>
        </p:nvGraphicFramePr>
        <p:xfrm>
          <a:off x="0" y="1268761"/>
          <a:ext cx="8712968" cy="5688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151A146-8785-40A9-A9B4-6188DB45CECD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xmlns="" id="{FC7F3AD3-769F-4A11-834D-2B9BDB3D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433732"/>
            <a:ext cx="2057400" cy="365125"/>
          </a:xfrm>
        </p:spPr>
        <p:txBody>
          <a:bodyPr/>
          <a:lstStyle/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17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8563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469" y="980728"/>
            <a:ext cx="8892479" cy="5542095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500"/>
              </a:spcBef>
              <a:buNone/>
            </a:pPr>
            <a:r>
              <a:rPr lang="ru-RU" sz="3300" b="1" dirty="0"/>
              <a:t>Отделение оказывает следующие срочные социальные услуги:</a:t>
            </a:r>
          </a:p>
          <a:p>
            <a:pPr marL="1800000" lvl="0">
              <a:lnSpc>
                <a:spcPct val="170000"/>
              </a:lnSpc>
              <a:spcBef>
                <a:spcPts val="2000"/>
              </a:spcBef>
            </a:pPr>
            <a:r>
              <a:rPr lang="ru-RU" dirty="0"/>
              <a:t>В</a:t>
            </a:r>
            <a:r>
              <a:rPr lang="x-none" dirty="0"/>
              <a:t>ещевая помощь;</a:t>
            </a:r>
            <a:endParaRPr lang="ru-RU" dirty="0"/>
          </a:p>
          <a:p>
            <a:pPr marL="1800000" lvl="0">
              <a:lnSpc>
                <a:spcPct val="170000"/>
              </a:lnSpc>
              <a:spcBef>
                <a:spcPts val="500"/>
              </a:spcBef>
            </a:pPr>
            <a:r>
              <a:rPr lang="ru-RU" dirty="0"/>
              <a:t>О</a:t>
            </a:r>
            <a:r>
              <a:rPr lang="x-none" dirty="0"/>
              <a:t>формление электронного продуктового сертификата;</a:t>
            </a:r>
            <a:endParaRPr lang="ru-RU" dirty="0"/>
          </a:p>
          <a:p>
            <a:pPr marL="1800000" lvl="0">
              <a:lnSpc>
                <a:spcPct val="170000"/>
              </a:lnSpc>
              <a:spcBef>
                <a:spcPts val="500"/>
              </a:spcBef>
            </a:pPr>
            <a:r>
              <a:rPr lang="ru-RU" dirty="0"/>
              <a:t>О</a:t>
            </a:r>
            <a:r>
              <a:rPr lang="x-none" dirty="0"/>
              <a:t>формление электронного сертификата на </a:t>
            </a:r>
            <a:r>
              <a:rPr lang="ru-RU" dirty="0"/>
              <a:t>товары длительного пользования</a:t>
            </a:r>
            <a:r>
              <a:rPr lang="x-none" dirty="0"/>
              <a:t>;</a:t>
            </a:r>
            <a:endParaRPr lang="ru-RU" dirty="0"/>
          </a:p>
          <a:p>
            <a:pPr marL="1800000" lvl="0">
              <a:lnSpc>
                <a:spcPct val="170000"/>
              </a:lnSpc>
            </a:pPr>
            <a:r>
              <a:rPr lang="ru-RU" dirty="0"/>
              <a:t>С</a:t>
            </a:r>
            <a:r>
              <a:rPr lang="x-none" dirty="0"/>
              <a:t>одействие в получении юридической помощи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49830" y="-378700"/>
            <a:ext cx="8745744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Отделение срочного социального обслуживания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635" y="3129706"/>
            <a:ext cx="1153385" cy="11456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506" y="4413943"/>
            <a:ext cx="1142514" cy="11456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829" y="5663264"/>
            <a:ext cx="1149220" cy="11492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829" y="1911299"/>
            <a:ext cx="1161694" cy="114567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7510030" y="5121736"/>
            <a:ext cx="75738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/>
              <a:t>человек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178A37D6-BE5B-429D-8772-7F12A65B5F18}"/>
              </a:ext>
            </a:extLst>
          </p:cNvPr>
          <p:cNvCxnSpPr/>
          <p:nvPr/>
        </p:nvCxnSpPr>
        <p:spPr>
          <a:xfrm>
            <a:off x="2154639" y="2984970"/>
            <a:ext cx="6552000" cy="3600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50F1554D-8821-4934-8E37-B0EE8780F901}"/>
              </a:ext>
            </a:extLst>
          </p:cNvPr>
          <p:cNvCxnSpPr/>
          <p:nvPr/>
        </p:nvCxnSpPr>
        <p:spPr>
          <a:xfrm>
            <a:off x="2154639" y="4299584"/>
            <a:ext cx="6552000" cy="3600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9EBB6FDF-1485-4EE8-87E3-AC97E3868BC2}"/>
              </a:ext>
            </a:extLst>
          </p:cNvPr>
          <p:cNvCxnSpPr/>
          <p:nvPr/>
        </p:nvCxnSpPr>
        <p:spPr>
          <a:xfrm>
            <a:off x="2122981" y="5733256"/>
            <a:ext cx="6552000" cy="3600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DFE2EE-6F26-4FF1-BA46-65A64D2D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8CFB847-5A4C-4E1E-B1EC-093B839B57F3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омер слайда 4">
            <a:extLst>
              <a:ext uri="{FF2B5EF4-FFF2-40B4-BE49-F238E27FC236}">
                <a16:creationId xmlns:a16="http://schemas.microsoft.com/office/drawing/2014/main" xmlns="" id="{758F86FE-DD84-404B-8828-955EE45AE62E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18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6359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49830" y="-378700"/>
            <a:ext cx="8745744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Отделение срочного социального обслуживания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136732137"/>
              </p:ext>
            </p:extLst>
          </p:nvPr>
        </p:nvGraphicFramePr>
        <p:xfrm>
          <a:off x="395536" y="1087852"/>
          <a:ext cx="8352928" cy="5509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67810D1-60A2-460C-B010-FE436319F411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xmlns="" id="{AB483B5E-4B21-46E5-BEF2-C0D2B4FD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433732"/>
            <a:ext cx="2057400" cy="365125"/>
          </a:xfrm>
        </p:spPr>
        <p:txBody>
          <a:bodyPr/>
          <a:lstStyle/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19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8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CF41A88-B4A9-4535-9F00-FF99EACCA2F8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0E18B028-2118-4169-9D44-5617A52CE1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44" r="10976"/>
          <a:stretch/>
        </p:blipFill>
        <p:spPr>
          <a:xfrm>
            <a:off x="3995936" y="2553976"/>
            <a:ext cx="4949428" cy="38968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5B1961B-810F-4614-B1F1-AA1CAF570D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67" t="15300" r="12549"/>
          <a:stretch/>
        </p:blipFill>
        <p:spPr>
          <a:xfrm>
            <a:off x="266826" y="2553976"/>
            <a:ext cx="4392489" cy="393171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79512" y="188639"/>
            <a:ext cx="8750546" cy="2557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9704" y="372311"/>
            <a:ext cx="8678538" cy="2457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Основным направлением деятельности </a:t>
            </a:r>
            <a:r>
              <a:rPr lang="ru-RU" b="1" dirty="0"/>
              <a:t>филиала «Измайлово»</a:t>
            </a:r>
            <a:r>
              <a:rPr lang="ru-RU" dirty="0"/>
              <a:t> является предоставление жителям района широкого спектра социальных услуг, в том числе </a:t>
            </a:r>
            <a:r>
              <a:rPr lang="ru-RU" b="1" dirty="0"/>
              <a:t>социальное обслуживание на дому; </a:t>
            </a:r>
          </a:p>
          <a:p>
            <a:r>
              <a:rPr lang="ru-RU" b="1" dirty="0"/>
              <a:t>срочное социальное обслуживание лиц, попавших в трудную жизненную ситуацию. </a:t>
            </a:r>
          </a:p>
          <a:p>
            <a:pPr>
              <a:spcBef>
                <a:spcPts val="800"/>
              </a:spcBef>
            </a:pPr>
            <a:r>
              <a:rPr lang="ru-RU" b="1" u="sng" dirty="0"/>
              <a:t>Приоритетами филиала являются поддержание активного образа жизни социально-незащищённых граждан, вовлечение их в современную социальную, культурную и информационную среду и их интеграция в современное общество.</a:t>
            </a:r>
          </a:p>
          <a:p>
            <a:endParaRPr lang="ru-RU" sz="2100" b="1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D3A3AD-B676-4DED-BA5C-04E9988C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433732"/>
            <a:ext cx="2057400" cy="365125"/>
          </a:xfrm>
        </p:spPr>
        <p:txBody>
          <a:bodyPr/>
          <a:lstStyle/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2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36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>
            <a:extLst>
              <a:ext uri="{FF2B5EF4-FFF2-40B4-BE49-F238E27FC236}">
                <a16:creationId xmlns:a16="http://schemas.microsoft.com/office/drawing/2014/main" xmlns="" id="{1FD531D8-036B-441B-9A16-364FE3FC6905}"/>
              </a:ext>
            </a:extLst>
          </p:cNvPr>
          <p:cNvSpPr/>
          <p:nvPr/>
        </p:nvSpPr>
        <p:spPr>
          <a:xfrm>
            <a:off x="347931" y="1874475"/>
            <a:ext cx="8546239" cy="44989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2E962C36-B14D-49DA-9243-552E1B0CC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30" y="1016564"/>
            <a:ext cx="8892479" cy="1221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/>
              <a:t>Центральной задачей проекта Мэра Москвы «Активное долголетие» является повышение качества жизни старшего поколения жителей города.</a:t>
            </a:r>
          </a:p>
          <a:p>
            <a:r>
              <a:rPr lang="ru-RU" sz="1400" dirty="0"/>
              <a:t>ОСКАД филиала «Измайлово» является головной структурой, отвечающей за реализацию проекта в районе.</a:t>
            </a:r>
          </a:p>
          <a:p>
            <a:pPr marL="0" indent="0">
              <a:buNone/>
            </a:pPr>
            <a:r>
              <a:rPr lang="en-US" sz="1600" b="1" dirty="0"/>
              <a:t>         </a:t>
            </a:r>
            <a:r>
              <a:rPr lang="ru-RU" sz="1600" b="1" dirty="0"/>
              <a:t>В Измайлово функционирует 26 организаций-участников проекта: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A864CB0-E4EE-4318-9654-4F0BE35F6FA8}"/>
              </a:ext>
            </a:extLst>
          </p:cNvPr>
          <p:cNvSpPr/>
          <p:nvPr/>
        </p:nvSpPr>
        <p:spPr>
          <a:xfrm>
            <a:off x="1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BC113CE-3EDF-4376-842E-50DC4941F698}"/>
              </a:ext>
            </a:extLst>
          </p:cNvPr>
          <p:cNvSpPr txBox="1">
            <a:spLocks/>
          </p:cNvSpPr>
          <p:nvPr/>
        </p:nvSpPr>
        <p:spPr>
          <a:xfrm>
            <a:off x="179512" y="-367707"/>
            <a:ext cx="8886489" cy="11373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Отдел социальных коммуникаций и активного долголетия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70F5C4B-CAB6-4F9E-B3C1-BBCCE287D40B}"/>
              </a:ext>
            </a:extLst>
          </p:cNvPr>
          <p:cNvSpPr/>
          <p:nvPr/>
        </p:nvSpPr>
        <p:spPr>
          <a:xfrm>
            <a:off x="539125" y="2161839"/>
            <a:ext cx="53551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dirty="0"/>
              <a:t>ГБОУ Школа № 444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ГБОУ Школа № 1811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ГБОУ Школа № 1290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ГБОУ Школа № 1508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ГБУДО г. Москвы «ДХШ № 7»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ГБУ ЦКС "Измайлово"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ГАУК </a:t>
            </a:r>
            <a:r>
              <a:rPr lang="ru-RU" sz="1600" dirty="0" err="1"/>
              <a:t>г.Москвы</a:t>
            </a:r>
            <a:r>
              <a:rPr lang="ru-RU" sz="1600" dirty="0"/>
              <a:t> "</a:t>
            </a:r>
            <a:r>
              <a:rPr lang="ru-RU" sz="1600" dirty="0" err="1"/>
              <a:t>ПКиО</a:t>
            </a:r>
            <a:r>
              <a:rPr lang="ru-RU" sz="1600" dirty="0"/>
              <a:t> Измайловский"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ГБУК г. Москвы "ЦБС ВАО"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ГБУ "МОЦВС" Москомспорта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ГБУЗ ГП "№175 ДЗМ"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РОО </a:t>
            </a:r>
            <a:r>
              <a:rPr lang="ru-RU" sz="1600" dirty="0" err="1"/>
              <a:t>ДЮСиФК</a:t>
            </a:r>
            <a:r>
              <a:rPr lang="ru-RU" sz="1600" dirty="0"/>
              <a:t> "Возрождение"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НКО РОО "Танцевально-спортивный клуб "РИТМ"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АНО Культурно-оздоровительный центр 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"Линия жизни“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ru-RU" sz="1600" dirty="0"/>
              <a:t>ПОУ УМЦ «Алгоритм» РО ООГО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8666199-3118-479A-98D3-86F6F8DEE0B1}"/>
              </a:ext>
            </a:extLst>
          </p:cNvPr>
          <p:cNvSpPr/>
          <p:nvPr/>
        </p:nvSpPr>
        <p:spPr>
          <a:xfrm>
            <a:off x="5039025" y="1908710"/>
            <a:ext cx="5355112" cy="4141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endParaRPr lang="ru-RU" sz="1600" dirty="0"/>
          </a:p>
          <a:p>
            <a:pPr>
              <a:lnSpc>
                <a:spcPct val="110000"/>
              </a:lnSpc>
            </a:pPr>
            <a:r>
              <a:rPr lang="ru-RU" sz="1600" dirty="0"/>
              <a:t>«ДОСААФ России»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АНО досуговый центр 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“Интеллектуальное развитие”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ООО "Аллегро23"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ООО «</a:t>
            </a:r>
            <a:r>
              <a:rPr lang="ru-RU" sz="1600" dirty="0" err="1"/>
              <a:t>ИДиС</a:t>
            </a:r>
            <a:r>
              <a:rPr lang="ru-RU" sz="1600" dirty="0"/>
              <a:t>-Тур»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АНО «Ветер перемен» </a:t>
            </a:r>
            <a:br>
              <a:rPr lang="ru-RU" sz="1600" dirty="0"/>
            </a:br>
            <a:r>
              <a:rPr lang="ru-RU" sz="1600" dirty="0"/>
              <a:t>ИП </a:t>
            </a:r>
            <a:r>
              <a:rPr lang="ru-RU" sz="1600" dirty="0" err="1"/>
              <a:t>Гегенава</a:t>
            </a:r>
            <a:r>
              <a:rPr lang="ru-RU" sz="1600" dirty="0"/>
              <a:t> Н.И.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ИП </a:t>
            </a:r>
            <a:r>
              <a:rPr lang="ru-RU" sz="1600" dirty="0" err="1"/>
              <a:t>Лапотько</a:t>
            </a:r>
            <a:r>
              <a:rPr lang="ru-RU" sz="1600" dirty="0"/>
              <a:t> Ф. А.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ГБУЗ «ГП № 64 ДЗМ»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ГПБУ "</a:t>
            </a:r>
            <a:r>
              <a:rPr lang="ru-RU" sz="1600" dirty="0" err="1"/>
              <a:t>Мосприрода</a:t>
            </a:r>
            <a:r>
              <a:rPr lang="ru-RU" sz="1600" dirty="0"/>
              <a:t>"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ГБПОУ КАИТ № 20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ООО "Точка опоры"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ООО "</a:t>
            </a:r>
            <a:r>
              <a:rPr lang="ru-RU" sz="1600" dirty="0" err="1"/>
              <a:t>Глобал</a:t>
            </a:r>
            <a:r>
              <a:rPr lang="ru-RU" sz="1600" dirty="0"/>
              <a:t> Медиа </a:t>
            </a:r>
            <a:r>
              <a:rPr lang="ru-RU" sz="1600" dirty="0" err="1"/>
              <a:t>Интернешл</a:t>
            </a:r>
            <a:r>
              <a:rPr lang="ru-RU" sz="1600" dirty="0"/>
              <a:t>"</a:t>
            </a:r>
          </a:p>
          <a:p>
            <a:pPr>
              <a:lnSpc>
                <a:spcPct val="110000"/>
              </a:lnSpc>
            </a:pPr>
            <a:r>
              <a:rPr lang="ru-RU" sz="1600" dirty="0"/>
              <a:t>ИП Артемова Ю.С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8415631-E392-419B-8DA8-349DD5DCE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43213F8-5BA8-4491-8169-A9FE19BBB243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4">
            <a:extLst>
              <a:ext uri="{FF2B5EF4-FFF2-40B4-BE49-F238E27FC236}">
                <a16:creationId xmlns:a16="http://schemas.microsoft.com/office/drawing/2014/main" xmlns="" id="{DA0E7189-D4E7-4234-9849-ACB8A2DB5EBE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20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4311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782292" y="2062224"/>
            <a:ext cx="4032448" cy="12644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-367707"/>
            <a:ext cx="8886489" cy="11373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Отдел социальных коммуникаций и активного долголетия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2060097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 концу года было открыто </a:t>
            </a:r>
            <a:r>
              <a:rPr lang="ru-RU" b="1" dirty="0"/>
              <a:t>55 групп у 12 поставщиков услуг</a:t>
            </a:r>
            <a:r>
              <a:rPr lang="ru-RU" dirty="0"/>
              <a:t>, в которых продолжают заниматься  </a:t>
            </a:r>
            <a:r>
              <a:rPr lang="ru-RU" b="1" dirty="0"/>
              <a:t>1500 человек</a:t>
            </a:r>
            <a:r>
              <a:rPr lang="ru-RU" dirty="0"/>
              <a:t>.</a:t>
            </a:r>
            <a:endParaRPr lang="ru-RU" sz="1700" dirty="0">
              <a:ea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19" y="1420443"/>
            <a:ext cx="4454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/>
            <a:r>
              <a:rPr lang="ru-RU" dirty="0"/>
              <a:t>В период с января по март 2020 года в районе функционировало </a:t>
            </a:r>
            <a:r>
              <a:rPr lang="ru-RU" b="1" dirty="0"/>
              <a:t>214 групп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/>
              <a:t>Затем занятия </a:t>
            </a:r>
            <a:r>
              <a:rPr lang="ru-RU" dirty="0" smtClean="0"/>
              <a:t>в помещениях были </a:t>
            </a:r>
            <a:r>
              <a:rPr lang="ru-RU" dirty="0"/>
              <a:t>приостановлены. </a:t>
            </a:r>
          </a:p>
          <a:p>
            <a:pPr marL="360000"/>
            <a:r>
              <a:rPr lang="ru-RU" dirty="0" smtClean="0"/>
              <a:t>Очные занятия </a:t>
            </a:r>
            <a:r>
              <a:rPr lang="ru-RU" dirty="0"/>
              <a:t>проходили только в летний период и только на свежем воздухе.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AD82851-5058-4285-B41B-DA240E271F0A}"/>
              </a:ext>
            </a:extLst>
          </p:cNvPr>
          <p:cNvSpPr/>
          <p:nvPr/>
        </p:nvSpPr>
        <p:spPr>
          <a:xfrm>
            <a:off x="4900513" y="1109462"/>
            <a:ext cx="40639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марте 2020 года проект перешел в новый для него формат – </a:t>
            </a:r>
            <a:r>
              <a:rPr lang="ru-RU" b="1" dirty="0"/>
              <a:t>занятия в режиме онлайн.</a:t>
            </a:r>
            <a:r>
              <a:rPr lang="ru-RU" dirty="0"/>
              <a:t> </a:t>
            </a:r>
          </a:p>
        </p:txBody>
      </p:sp>
      <p:pic>
        <p:nvPicPr>
          <p:cNvPr id="1026" name="Picture 2" descr="https://dszn.ru/uploads/cache/news/db3034a3-1590685776.png/6eb48db3e6937170a579e81273d982b8">
            <a:extLst>
              <a:ext uri="{FF2B5EF4-FFF2-40B4-BE49-F238E27FC236}">
                <a16:creationId xmlns:a16="http://schemas.microsoft.com/office/drawing/2014/main" xmlns="" id="{981F06D2-A50F-404D-9977-0414456A9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23"/>
          <a:stretch/>
        </p:blipFill>
        <p:spPr bwMode="auto">
          <a:xfrm>
            <a:off x="4616796" y="3609600"/>
            <a:ext cx="4527203" cy="3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D94721A-3B38-4D45-B9A8-D96395ED4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609601"/>
            <a:ext cx="4705712" cy="3248399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AD8E55-94A1-466C-A6F8-2400D5D3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6694DA9-63AF-40EB-BE60-961C0D3776F5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xmlns="" id="{4DAFDC4C-2BB8-43E3-883B-4625C8930F08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21</a:t>
            </a:fld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Пейзаж холма">
            <a:extLst>
              <a:ext uri="{FF2B5EF4-FFF2-40B4-BE49-F238E27FC236}">
                <a16:creationId xmlns:a16="http://schemas.microsoft.com/office/drawing/2014/main" xmlns="" id="{4B6D01B5-CC63-4A30-BB6F-03712308C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" y="2564903"/>
            <a:ext cx="552557" cy="552557"/>
          </a:xfrm>
          <a:prstGeom prst="rect">
            <a:avLst/>
          </a:prstGeom>
        </p:spPr>
      </p:pic>
      <p:pic>
        <p:nvPicPr>
          <p:cNvPr id="11" name="Рисунок 10" descr="Хождение на снегоступах">
            <a:extLst>
              <a:ext uri="{FF2B5EF4-FFF2-40B4-BE49-F238E27FC236}">
                <a16:creationId xmlns:a16="http://schemas.microsoft.com/office/drawing/2014/main" xmlns="" id="{929DD987-54BA-4BDB-ABC1-D5C3AAE462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5" y="1512551"/>
            <a:ext cx="668806" cy="66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3582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-367707"/>
            <a:ext cx="8886489" cy="11373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Отдел социальных коммуникаций и активного долголетия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6612" y="1080805"/>
            <a:ext cx="883077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/>
              <a:t>За весь период реализации проекта </a:t>
            </a:r>
            <a:r>
              <a:rPr lang="ru-RU" sz="1700" b="1" dirty="0"/>
              <a:t>более 6 тысяч</a:t>
            </a:r>
            <a:r>
              <a:rPr lang="ru-RU" sz="1700" dirty="0"/>
              <a:t> граждан старшего возраста подали заявку на участие в проекте. </a:t>
            </a:r>
            <a:r>
              <a:rPr lang="ru-RU" sz="1700" b="1" u="sng" dirty="0"/>
              <a:t>В 2020 году участниками проекта стали 4 274 жителя района. </a:t>
            </a:r>
          </a:p>
          <a:p>
            <a:r>
              <a:rPr lang="ru-RU" sz="1700" dirty="0"/>
              <a:t>На выбор гражданам старшего возраста предоставляется более </a:t>
            </a:r>
            <a:r>
              <a:rPr lang="ru-RU" sz="1700" b="1" dirty="0"/>
              <a:t>50 </a:t>
            </a:r>
            <a:r>
              <a:rPr lang="ru-RU" sz="1700" dirty="0"/>
              <a:t>услуг.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b="1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E470ACDA-26CE-4AE8-8979-F6D7D61AB958}"/>
              </a:ext>
            </a:extLst>
          </p:cNvPr>
          <p:cNvGrpSpPr/>
          <p:nvPr/>
        </p:nvGrpSpPr>
        <p:grpSpPr>
          <a:xfrm>
            <a:off x="156611" y="2106769"/>
            <a:ext cx="8830775" cy="4248918"/>
            <a:chOff x="0" y="2754999"/>
            <a:chExt cx="8920137" cy="4561663"/>
          </a:xfrm>
        </p:grpSpPr>
        <p:sp>
          <p:nvSpPr>
            <p:cNvPr id="12" name="Подзаголовок 2">
              <a:extLst>
                <a:ext uri="{FF2B5EF4-FFF2-40B4-BE49-F238E27FC236}">
                  <a16:creationId xmlns:a16="http://schemas.microsoft.com/office/drawing/2014/main" xmlns="" id="{63A164F3-C1A7-4280-B980-373E824C991D}"/>
                </a:ext>
              </a:extLst>
            </p:cNvPr>
            <p:cNvSpPr txBox="1">
              <a:spLocks/>
            </p:cNvSpPr>
            <p:nvPr/>
          </p:nvSpPr>
          <p:spPr>
            <a:xfrm>
              <a:off x="111919" y="2754999"/>
              <a:ext cx="8730217" cy="26856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000" b="1" dirty="0">
                  <a:cs typeface="Times New Roman" pitchFamily="18" charset="0"/>
                </a:rPr>
                <a:t>Количество человек, занимавшихся по данному направлению в 2020 г.</a:t>
              </a:r>
            </a:p>
          </p:txBody>
        </p:sp>
        <p:graphicFrame>
          <p:nvGraphicFramePr>
            <p:cNvPr id="14" name="Диаграмма 13">
              <a:extLst>
                <a:ext uri="{FF2B5EF4-FFF2-40B4-BE49-F238E27FC236}">
                  <a16:creationId xmlns:a16="http://schemas.microsoft.com/office/drawing/2014/main" xmlns="" id="{40B06FB8-4ABF-4A55-8B67-33833662B09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xmlns="" val="1171685870"/>
                </p:ext>
              </p:extLst>
            </p:nvPr>
          </p:nvGraphicFramePr>
          <p:xfrm>
            <a:off x="0" y="3140199"/>
            <a:ext cx="8797783" cy="41764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E4FD3B3D-C4BF-4B8D-9BC2-DA731B1B4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40586" y="3108570"/>
              <a:ext cx="1279551" cy="1294344"/>
            </a:xfrm>
            <a:prstGeom prst="rect">
              <a:avLst/>
            </a:prstGeom>
          </p:spPr>
        </p:pic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0B77BF6-DC1E-42E3-9BDE-40EF8D4D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80B6672-8DA7-4064-9E04-5823622159FA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4">
            <a:extLst>
              <a:ext uri="{FF2B5EF4-FFF2-40B4-BE49-F238E27FC236}">
                <a16:creationId xmlns:a16="http://schemas.microsoft.com/office/drawing/2014/main" xmlns="" id="{E26310A4-11A5-44F6-89F5-68B9519EA803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22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4733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21EC87-CAA0-4D84-9E0F-91ECB60649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860032" cy="36450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4ABB9A-5F96-4D76-9371-0A24C6A174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5" r="8138"/>
          <a:stretch/>
        </p:blipFill>
        <p:spPr>
          <a:xfrm>
            <a:off x="4860032" y="0"/>
            <a:ext cx="4283968" cy="36450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92120D2-F281-490D-9DA5-1EB73A7247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077"/>
          <a:stretch/>
        </p:blipFill>
        <p:spPr>
          <a:xfrm>
            <a:off x="0" y="3645024"/>
            <a:ext cx="4860032" cy="3212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41F1C47-B076-4B73-B69C-970244A210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645024"/>
            <a:ext cx="4283968" cy="32129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655F5C0-66C9-4666-97EB-82ADAC9DB7E4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xmlns="" id="{D05ECD33-D5B8-404B-92A7-6B6CAA37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433732"/>
            <a:ext cx="2057400" cy="365125"/>
          </a:xfrm>
        </p:spPr>
        <p:txBody>
          <a:bodyPr/>
          <a:lstStyle/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23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630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44FA6E-ABA6-4BB8-A97B-088FA3648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6" y="0"/>
            <a:ext cx="2949792" cy="39330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E58360F-7117-49AB-B97A-ABD22912F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11541"/>
          <a:stretch/>
        </p:blipFill>
        <p:spPr>
          <a:xfrm>
            <a:off x="2958868" y="0"/>
            <a:ext cx="6185132" cy="39330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1C21458-92B9-4FBB-90F2-5FB43F9920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73"/>
          <a:stretch/>
        </p:blipFill>
        <p:spPr>
          <a:xfrm>
            <a:off x="5328872" y="3924055"/>
            <a:ext cx="3815128" cy="29429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6EA09CA-F25C-4765-A98B-616CBDBF15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02" b="21438"/>
          <a:stretch/>
        </p:blipFill>
        <p:spPr>
          <a:xfrm>
            <a:off x="-19224" y="3924054"/>
            <a:ext cx="5389664" cy="294294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BB815E9-A197-4CF1-9825-D468FCC3684A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xmlns="" id="{8512E662-0FCD-485A-BE62-16FB60C2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433732"/>
            <a:ext cx="2057400" cy="365125"/>
          </a:xfrm>
        </p:spPr>
        <p:txBody>
          <a:bodyPr/>
          <a:lstStyle/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24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241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F928F50-3B3A-4C71-8757-C254492196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" b="4576"/>
          <a:stretch/>
        </p:blipFill>
        <p:spPr>
          <a:xfrm>
            <a:off x="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8461C3C-FEC2-47BA-9C25-7704F0A003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30" r="730" b="-3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3766824-DCA4-41DF-9EB9-523081258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" b="14019"/>
          <a:stretch/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B1E031-23F8-4FE1-B337-AF3643A69B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35" r="16684"/>
          <a:stretch/>
        </p:blipFill>
        <p:spPr>
          <a:xfrm>
            <a:off x="20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3799D9D-1130-4DC3-B433-EE1186801FDC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xmlns="" id="{E5885D2D-3E68-4CAD-B936-99E6A36F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433732"/>
            <a:ext cx="2057400" cy="365125"/>
          </a:xfrm>
        </p:spPr>
        <p:txBody>
          <a:bodyPr/>
          <a:lstStyle/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25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375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A05FC61-535A-48AD-AD16-E44D038B32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310"/>
          <a:stretch/>
        </p:blipFill>
        <p:spPr>
          <a:xfrm>
            <a:off x="0" y="1034478"/>
            <a:ext cx="4860032" cy="58235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202D57D-A368-47E6-935C-F6CA864220B7}"/>
              </a:ext>
            </a:extLst>
          </p:cNvPr>
          <p:cNvSpPr/>
          <p:nvPr/>
        </p:nvSpPr>
        <p:spPr>
          <a:xfrm>
            <a:off x="1" y="-20064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C08ACD95-7D23-4344-8EC4-605405A83F68}"/>
              </a:ext>
            </a:extLst>
          </p:cNvPr>
          <p:cNvSpPr txBox="1">
            <a:spLocks/>
          </p:cNvSpPr>
          <p:nvPr/>
        </p:nvSpPr>
        <p:spPr>
          <a:xfrm>
            <a:off x="209500" y="-236411"/>
            <a:ext cx="8748463" cy="11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Получатели социальных услуг в истекшем году в целом положительно оценивали работу филиала. </a:t>
            </a:r>
          </a:p>
        </p:txBody>
      </p:sp>
      <p:sp>
        <p:nvSpPr>
          <p:cNvPr id="8" name="Скругленный прямоугольник 13">
            <a:extLst>
              <a:ext uri="{FF2B5EF4-FFF2-40B4-BE49-F238E27FC236}">
                <a16:creationId xmlns:a16="http://schemas.microsoft.com/office/drawing/2014/main" xmlns="" id="{4E02C8DF-C283-4B12-A2C4-4667D398E272}"/>
              </a:ext>
            </a:extLst>
          </p:cNvPr>
          <p:cNvSpPr/>
          <p:nvPr/>
        </p:nvSpPr>
        <p:spPr>
          <a:xfrm>
            <a:off x="5004048" y="1052876"/>
            <a:ext cx="4032448" cy="19440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7508519-D727-47AD-8E76-833470654FC2}"/>
              </a:ext>
            </a:extLst>
          </p:cNvPr>
          <p:cNvSpPr/>
          <p:nvPr/>
        </p:nvSpPr>
        <p:spPr>
          <a:xfrm>
            <a:off x="5148064" y="1079439"/>
            <a:ext cx="379816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/>
              <a:t>В федеральные, городские структуры, директору учреждения за год поступило </a:t>
            </a:r>
            <a:r>
              <a:rPr lang="ru-RU" sz="1700" b="1" dirty="0"/>
              <a:t>свыше 100 обращений граждан</a:t>
            </a:r>
            <a:r>
              <a:rPr lang="ru-RU" sz="1700" dirty="0"/>
              <a:t>, в которых выражалась благодарность социальным работ</a:t>
            </a:r>
            <a:r>
              <a:rPr lang="en-US" sz="1700" dirty="0"/>
              <a:t>-</a:t>
            </a:r>
            <a:r>
              <a:rPr lang="ru-RU" sz="1700" dirty="0"/>
              <a:t>никам и специалистам филиала</a:t>
            </a:r>
            <a:r>
              <a:rPr lang="en-US" sz="1700" dirty="0"/>
              <a:t>.</a:t>
            </a:r>
            <a:endParaRPr lang="ru-RU" sz="17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E78FA74-3F2F-4C40-AC1F-5CCF04E44A5F}"/>
              </a:ext>
            </a:extLst>
          </p:cNvPr>
          <p:cNvSpPr/>
          <p:nvPr/>
        </p:nvSpPr>
        <p:spPr>
          <a:xfrm>
            <a:off x="5148064" y="3212976"/>
            <a:ext cx="38206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Работа филиала «Измайлово» в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2020 году проходила при поддержке районных властей, общественных организаций района. 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  </a:t>
            </a:r>
            <a:br>
              <a:rPr lang="ru-RU" dirty="0"/>
            </a:br>
            <a:r>
              <a:rPr lang="ru-RU" dirty="0"/>
              <a:t>Тесное взаимодействие с Советом депутатов муниципального округа Измайлово, с управой района, с Советом ветеранов, районными обществами инвалидов </a:t>
            </a:r>
            <a:r>
              <a:rPr lang="ru-RU" dirty="0" err="1"/>
              <a:t>непремен</a:t>
            </a:r>
            <a:r>
              <a:rPr lang="en-US" dirty="0"/>
              <a:t>-</a:t>
            </a:r>
            <a:r>
              <a:rPr lang="ru-RU" dirty="0" err="1"/>
              <a:t>ное</a:t>
            </a:r>
            <a:r>
              <a:rPr lang="ru-RU" dirty="0"/>
              <a:t> условие успеха в нашей работе. </a:t>
            </a:r>
          </a:p>
          <a:p>
            <a:r>
              <a:rPr lang="ru-RU" dirty="0"/>
              <a:t> </a:t>
            </a:r>
          </a:p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77A7C6E-FE68-449F-A29D-1BB8CA96D381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xmlns="" id="{71B40853-3FEC-45FE-82A6-2C290FFBE300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26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893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92936DC-3FCE-481D-B41A-150817BA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524EB6-0F55-4C57-A41A-23E52D6E7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ACDB27-0CAD-47B8-9114-9BDCD9240A91}"/>
              </a:ext>
            </a:extLst>
          </p:cNvPr>
          <p:cNvSpPr txBox="1"/>
          <p:nvPr/>
        </p:nvSpPr>
        <p:spPr>
          <a:xfrm>
            <a:off x="3649216" y="6356351"/>
            <a:ext cx="55066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ВСЕГДА ГОТОВЫ ПОМОЧЬ!</a:t>
            </a:r>
          </a:p>
        </p:txBody>
      </p:sp>
    </p:spTree>
    <p:extLst>
      <p:ext uri="{BB962C8B-B14F-4D97-AF65-F5344CB8AC3E}">
        <p14:creationId xmlns:p14="http://schemas.microsoft.com/office/powerpoint/2010/main" xmlns="" val="3442540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E80180-7EA2-4CA9-940D-D15A2527D2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44" r="21025" b="-1"/>
          <a:stretch/>
        </p:blipFill>
        <p:spPr>
          <a:xfrm>
            <a:off x="3891513" y="2433170"/>
            <a:ext cx="2768719" cy="42423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39F8AA6-0FF9-4A67-B237-D8E2BF7E1A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18" b="22554"/>
          <a:stretch/>
        </p:blipFill>
        <p:spPr>
          <a:xfrm rot="16200000">
            <a:off x="-835335" y="3425935"/>
            <a:ext cx="4286469" cy="2212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16A1E4F-C8B7-44DE-A708-62760CC803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20"/>
          <a:stretch/>
        </p:blipFill>
        <p:spPr>
          <a:xfrm>
            <a:off x="6660232" y="2424210"/>
            <a:ext cx="2291840" cy="42513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45244F-7A29-40A0-A54B-5AF1AF06DA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4" r="33534"/>
          <a:stretch/>
        </p:blipFill>
        <p:spPr>
          <a:xfrm>
            <a:off x="2289190" y="2395255"/>
            <a:ext cx="1866928" cy="428028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79512" y="188640"/>
            <a:ext cx="8750546" cy="23762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87524" y="221446"/>
            <a:ext cx="856895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Потребность в социальных работниках в Москве заметно выросла на фоне </a:t>
            </a:r>
            <a:r>
              <a:rPr lang="ru-RU" dirty="0" err="1"/>
              <a:t>распрост</a:t>
            </a:r>
            <a:r>
              <a:rPr lang="en-US" dirty="0"/>
              <a:t>-</a:t>
            </a:r>
            <a:r>
              <a:rPr lang="ru-RU" dirty="0"/>
              <a:t>ранения новой </a:t>
            </a:r>
            <a:r>
              <a:rPr lang="ru-RU" dirty="0" err="1"/>
              <a:t>коронавирусной</a:t>
            </a:r>
            <a:r>
              <a:rPr lang="ru-RU" dirty="0"/>
              <a:t> инфекции. С введением всеобщей самоизоляции увеличилось число жителей, которые воспользовались их услугами, чтобы оставаться дома. </a:t>
            </a:r>
            <a:r>
              <a:rPr lang="en-US" dirty="0"/>
              <a:t/>
            </a:r>
            <a:br>
              <a:rPr lang="en-US" dirty="0"/>
            </a:br>
            <a:r>
              <a:rPr lang="ru-RU" b="1" dirty="0"/>
              <a:t>За период с начала пандемии сотрудниками филиала «Измайлово» было оказано 2847 срочных социальных услуг</a:t>
            </a:r>
            <a:r>
              <a:rPr lang="ru-RU" dirty="0"/>
              <a:t>, поступивших через обращения граждан в контакт центр «Социальная защита», </a:t>
            </a:r>
            <a:r>
              <a:rPr lang="ru-RU" b="1" dirty="0"/>
              <a:t>540 граждан обеспечены льготными лекарственными препаратами в соответствии с реестрами городских поликлиник. </a:t>
            </a:r>
          </a:p>
          <a:p>
            <a:endParaRPr lang="ru-RU" sz="2100" b="1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E035A59-11E1-49F4-B886-8FE3C108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546A956-6032-47C3-B0FE-CFAF1950E0EC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xmlns="" id="{B286849B-297C-4CE6-B709-696A0BD8BE84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3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94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23187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0" y="435820"/>
            <a:ext cx="90133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" y="41396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" y="35586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5" y="97156"/>
            <a:ext cx="8731301" cy="9555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Качественная характеристика работников Центра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7053" y="1340601"/>
            <a:ext cx="84969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200" dirty="0"/>
              <a:t>В филиале работает </a:t>
            </a:r>
            <a:r>
              <a:rPr lang="ru-RU" sz="2200" b="1" dirty="0"/>
              <a:t>75</a:t>
            </a:r>
            <a:r>
              <a:rPr lang="x-none" sz="2200" dirty="0"/>
              <a:t> человек</a:t>
            </a:r>
            <a:r>
              <a:rPr lang="ru-RU" sz="2200" dirty="0"/>
              <a:t> (70 – женщин и 5 мужчин). </a:t>
            </a:r>
            <a:r>
              <a:rPr lang="x-none" sz="2200" dirty="0"/>
              <a:t> </a:t>
            </a:r>
            <a:endParaRPr lang="ru-RU" sz="2200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172658" y="1745038"/>
            <a:ext cx="11939618" cy="4323447"/>
            <a:chOff x="156591" y="2140038"/>
            <a:chExt cx="10494698" cy="3800228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591" y="4638069"/>
              <a:ext cx="1341658" cy="130219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591" y="2140038"/>
              <a:ext cx="1341658" cy="1294305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598293" y="2357596"/>
              <a:ext cx="905299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По уровню образования работники учреждения: </a:t>
              </a:r>
            </a:p>
            <a:p>
              <a:endParaRPr lang="ru-RU" dirty="0"/>
            </a:p>
            <a:p>
              <a:r>
                <a:rPr lang="ru-RU" dirty="0"/>
                <a:t> • имеют высшее образование – 53,9%;</a:t>
              </a:r>
            </a:p>
            <a:p>
              <a:r>
                <a:rPr lang="ru-RU" dirty="0"/>
                <a:t> • среднее профессиональное – 40,8%;</a:t>
              </a:r>
            </a:p>
            <a:p>
              <a:r>
                <a:rPr lang="ru-RU" dirty="0"/>
                <a:t> • 2 сотрудника обучаются в РГСУ.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592816" y="4021787"/>
              <a:ext cx="7407872" cy="9468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Средний возраст сотрудников филиала «Измайлово» составляет 40 лет. </a:t>
              </a:r>
            </a:p>
            <a:p>
              <a:endParaRPr lang="ru-RU" dirty="0"/>
            </a:p>
            <a:p>
              <a:pPr>
                <a:spcBef>
                  <a:spcPts val="1200"/>
                </a:spcBef>
              </a:pPr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591" y="3400678"/>
              <a:ext cx="1341658" cy="1302197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1699037" y="4912676"/>
            <a:ext cx="7282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Выполняются требования Закона г. Москвы «О квотировании рабочих мест» в части трудоустройства инвалидов: в филиале трудоустроен 1 инвалид 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xmlns="" id="{CADB4A58-C961-4408-ADA3-68740D66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CC821F8-B130-4CE3-B43A-CC54214ACBFD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Номер слайда 4">
            <a:extLst>
              <a:ext uri="{FF2B5EF4-FFF2-40B4-BE49-F238E27FC236}">
                <a16:creationId xmlns:a16="http://schemas.microsoft.com/office/drawing/2014/main" xmlns="" id="{55541699-ABC9-4645-A82A-BCEBFF00F29B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4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23187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0" y="435820"/>
            <a:ext cx="90133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" y="41396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" y="35586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97156"/>
            <a:ext cx="8229600" cy="85842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Структура филиала «Измайлово»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ГБУ ТЦСО «Восточное Измайлово»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584945341"/>
              </p:ext>
            </p:extLst>
          </p:nvPr>
        </p:nvGraphicFramePr>
        <p:xfrm>
          <a:off x="184732" y="2132856"/>
          <a:ext cx="8760631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84733" y="1149320"/>
            <a:ext cx="893845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Социальные работники обеспечиваются</a:t>
            </a:r>
            <a:r>
              <a:rPr lang="en-US" sz="1700" b="1" dirty="0"/>
              <a:t>:</a:t>
            </a:r>
            <a:r>
              <a:rPr lang="ru-RU" sz="1700" b="1" dirty="0"/>
              <a:t> </a:t>
            </a:r>
            <a:r>
              <a:rPr lang="ru-RU" sz="1700" dirty="0"/>
              <a:t/>
            </a:r>
            <a:br>
              <a:rPr lang="ru-RU" sz="1700" dirty="0"/>
            </a:br>
            <a:r>
              <a:rPr lang="en-US" sz="1700" dirty="0"/>
              <a:t>- </a:t>
            </a:r>
            <a:r>
              <a:rPr lang="ru-RU" sz="1700" dirty="0"/>
              <a:t>бесплатным профилактическим осмотром и обследованием при поступлении на работу, </a:t>
            </a:r>
            <a:r>
              <a:rPr lang="en-US" sz="1700" dirty="0"/>
              <a:t/>
            </a:r>
            <a:br>
              <a:rPr lang="en-US" sz="1700" dirty="0"/>
            </a:br>
            <a:r>
              <a:rPr lang="en-US" sz="1700" dirty="0"/>
              <a:t>- </a:t>
            </a:r>
            <a:r>
              <a:rPr lang="ru-RU" sz="1700" dirty="0"/>
              <a:t> бесплатным диспансерным наблюдением в государственных медицинских организациях </a:t>
            </a:r>
            <a:r>
              <a:rPr lang="en-US" sz="1700" dirty="0"/>
              <a:t/>
            </a:r>
            <a:br>
              <a:rPr lang="en-US" sz="1700" dirty="0"/>
            </a:br>
            <a:r>
              <a:rPr lang="ru-RU" sz="1700" dirty="0"/>
              <a:t>1 раз в год</a:t>
            </a:r>
            <a:r>
              <a:rPr lang="en-US" sz="1700" dirty="0"/>
              <a:t>,</a:t>
            </a:r>
            <a:r>
              <a:rPr lang="ru-RU" sz="1700" dirty="0"/>
              <a:t> </a:t>
            </a:r>
          </a:p>
          <a:p>
            <a:r>
              <a:rPr lang="en-US" sz="1700" dirty="0"/>
              <a:t>- </a:t>
            </a:r>
            <a:r>
              <a:rPr lang="ru-RU" sz="1700" dirty="0"/>
              <a:t>средствами индивидуальной защиты. </a:t>
            </a:r>
          </a:p>
          <a:p>
            <a:r>
              <a:rPr lang="ru-RU" sz="1700" b="1" dirty="0"/>
              <a:t>Средняя заработная плата социального работника составляет 78 500 тыс. руб.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B1FCF90-9477-4A60-8590-B88A4334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950A276-91ED-46BB-9BA6-2F105587E60B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4">
            <a:extLst>
              <a:ext uri="{FF2B5EF4-FFF2-40B4-BE49-F238E27FC236}">
                <a16:creationId xmlns:a16="http://schemas.microsoft.com/office/drawing/2014/main" xmlns="" id="{89621DB7-479A-4714-9278-044090A198C4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5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275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107626" y="4509120"/>
            <a:ext cx="2664296" cy="15121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89971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-137416"/>
            <a:ext cx="9292682" cy="9555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b="1" dirty="0">
                <a:solidFill>
                  <a:schemeClr val="bg1"/>
                </a:solidFill>
              </a:rPr>
              <a:t>Состав населения пенсионного возраста района Измайлово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7672" y="1190152"/>
            <a:ext cx="8621025" cy="1392443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cs typeface="Times New Roman" pitchFamily="18" charset="0"/>
              </a:rPr>
              <a:t>Численность населения в районе по состоянию на 2020 год – </a:t>
            </a:r>
            <a:r>
              <a:rPr lang="ru-RU" sz="2000" b="1" dirty="0">
                <a:cs typeface="Times New Roman" pitchFamily="18" charset="0"/>
              </a:rPr>
              <a:t>108 000 чел., </a:t>
            </a:r>
            <a:r>
              <a:rPr lang="ru-RU" sz="2000" dirty="0">
                <a:cs typeface="Times New Roman" pitchFamily="18" charset="0"/>
              </a:rPr>
              <a:t>из них 25 100 пенсионеров.</a:t>
            </a:r>
            <a:r>
              <a:rPr lang="ru-RU" sz="2000" b="1" dirty="0">
                <a:cs typeface="Times New Roman" pitchFamily="18" charset="0"/>
              </a:rPr>
              <a:t> </a:t>
            </a:r>
            <a:r>
              <a:rPr lang="ru-RU" sz="2000" dirty="0"/>
              <a:t>На картотечном учете состоит </a:t>
            </a:r>
            <a:r>
              <a:rPr lang="x-none" dirty="0"/>
              <a:t>13 769 </a:t>
            </a:r>
            <a:r>
              <a:rPr lang="ru-RU" sz="2000" dirty="0"/>
              <a:t>человек.</a:t>
            </a:r>
          </a:p>
          <a:p>
            <a:r>
              <a:rPr lang="ru-RU" sz="2000" dirty="0"/>
              <a:t>Услуги в форме социального обслуживания на дому в филиале «Измайлово» </a:t>
            </a:r>
            <a:r>
              <a:rPr lang="en-US" sz="2000" dirty="0"/>
              <a:t> </a:t>
            </a:r>
            <a:r>
              <a:rPr lang="ru-RU" sz="2000" dirty="0"/>
              <a:t>в</a:t>
            </a:r>
            <a:r>
              <a:rPr lang="en-US" sz="2000" dirty="0"/>
              <a:t> 20</a:t>
            </a:r>
            <a:r>
              <a:rPr lang="ru-RU" sz="2000" dirty="0"/>
              <a:t>20</a:t>
            </a:r>
            <a:r>
              <a:rPr lang="en-US" sz="2000" dirty="0"/>
              <a:t> </a:t>
            </a:r>
            <a:r>
              <a:rPr lang="ru-RU" sz="2000" dirty="0"/>
              <a:t>г. получили  </a:t>
            </a:r>
            <a:r>
              <a:rPr lang="ru-RU" b="1" dirty="0"/>
              <a:t>1 132 </a:t>
            </a:r>
            <a:r>
              <a:rPr lang="x-none" sz="2000" dirty="0"/>
              <a:t> человек</a:t>
            </a:r>
            <a:r>
              <a:rPr lang="ru-RU" sz="2000" dirty="0"/>
              <a:t>. </a:t>
            </a:r>
          </a:p>
          <a:p>
            <a:pPr algn="l"/>
            <a:endParaRPr lang="ru-RU" sz="18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400650626"/>
              </p:ext>
            </p:extLst>
          </p:nvPr>
        </p:nvGraphicFramePr>
        <p:xfrm>
          <a:off x="577743" y="2838828"/>
          <a:ext cx="8314737" cy="40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251642" y="4653136"/>
            <a:ext cx="2627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2020 году жителям района Измайлово было оказано 278 315 социальных услуг.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6B65FAA-BD07-4BF6-8676-F39A5162EF09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xmlns="" id="{E144B5AB-68A0-4783-BE47-4B526EBC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433732"/>
            <a:ext cx="2057400" cy="365125"/>
          </a:xfrm>
        </p:spPr>
        <p:txBody>
          <a:bodyPr/>
          <a:lstStyle/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6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198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89971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-137416"/>
            <a:ext cx="9292682" cy="9555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b="1" dirty="0">
                <a:solidFill>
                  <a:schemeClr val="bg1"/>
                </a:solidFill>
              </a:rPr>
              <a:t>Количество наиболее востребованных услуг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1283670759"/>
              </p:ext>
            </p:extLst>
          </p:nvPr>
        </p:nvGraphicFramePr>
        <p:xfrm>
          <a:off x="179512" y="1047125"/>
          <a:ext cx="8928992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21FBE40-38DA-412B-9B68-A4B3D54D41D5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xmlns="" id="{46E9F32C-BF08-43C7-8FF6-BBF3C00E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433732"/>
            <a:ext cx="2057400" cy="365125"/>
          </a:xfrm>
        </p:spPr>
        <p:txBody>
          <a:bodyPr/>
          <a:lstStyle/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7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4082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209"/>
          <a:stretch/>
        </p:blipFill>
        <p:spPr>
          <a:xfrm>
            <a:off x="0" y="-59152"/>
            <a:ext cx="9108504" cy="5792408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A7BB92B-DA03-4671-84E7-9A0A865A1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A5F7747-45D8-4331-8D08-EB3957B57E8A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xmlns="" id="{76D1A078-CB36-4F03-A6D0-DC2EA698B808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8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1798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1518" y="4149080"/>
            <a:ext cx="3552044" cy="16561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1861606"/>
            <a:ext cx="3635895" cy="48965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100" dirty="0"/>
              <a:t>Гражданам пожилого </a:t>
            </a:r>
            <a:r>
              <a:rPr lang="ru-RU" sz="2100" dirty="0" err="1"/>
              <a:t>возрас</a:t>
            </a:r>
            <a:r>
              <a:rPr lang="ru-RU" sz="2100" dirty="0"/>
              <a:t>-та и инвалидам социальные работники оказывают </a:t>
            </a:r>
            <a:r>
              <a:rPr lang="ru-RU" sz="2100" dirty="0" err="1"/>
              <a:t>допол-нительные</a:t>
            </a:r>
            <a:r>
              <a:rPr lang="ru-RU" sz="2100" dirty="0"/>
              <a:t> услуги за плату: мытье окон, приготовление горячей пищи, межсезонная уборка квартиры.</a:t>
            </a:r>
          </a:p>
          <a:p>
            <a:pPr marL="0" indent="0">
              <a:buNone/>
            </a:pPr>
            <a:endParaRPr lang="en-US" sz="2100" b="1" dirty="0"/>
          </a:p>
          <a:p>
            <a:pPr marL="0" indent="0">
              <a:buNone/>
            </a:pPr>
            <a:r>
              <a:rPr lang="ru-RU" sz="2100" b="1" dirty="0"/>
              <a:t>В 2020 году дополнительные социальные услуги были оказаны на 931 059, 24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3999" cy="1052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1886" y="97156"/>
            <a:ext cx="8229600" cy="8584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bg1"/>
                </a:solidFill>
              </a:rPr>
              <a:t>Расширение спектра предоставляемых услуг. </a:t>
            </a: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Платные социальные услуги.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66" r="9073" b="8657"/>
          <a:stretch/>
        </p:blipFill>
        <p:spPr>
          <a:xfrm>
            <a:off x="4067944" y="1787339"/>
            <a:ext cx="5076056" cy="5070661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DB247937-7D08-4C63-AD08-CA159393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D9F4400-3970-449F-9B46-B2EEC43270BF}"/>
              </a:ext>
            </a:extLst>
          </p:cNvPr>
          <p:cNvSpPr/>
          <p:nvPr/>
        </p:nvSpPr>
        <p:spPr>
          <a:xfrm>
            <a:off x="8028384" y="6450822"/>
            <a:ext cx="916980" cy="4071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xmlns="" id="{707335FA-1D35-47E6-AD35-F809E6ED438F}"/>
              </a:ext>
            </a:extLst>
          </p:cNvPr>
          <p:cNvSpPr txBox="1">
            <a:spLocks/>
          </p:cNvSpPr>
          <p:nvPr/>
        </p:nvSpPr>
        <p:spPr>
          <a:xfrm>
            <a:off x="6588224" y="643373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800" smtClean="0">
                <a:solidFill>
                  <a:schemeClr val="bg1"/>
                </a:solidFill>
              </a:rPr>
              <a:pPr/>
              <a:t>9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075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1296</Words>
  <Application>Microsoft Office PowerPoint</Application>
  <PresentationFormat>Экран (4:3)</PresentationFormat>
  <Paragraphs>219</Paragraphs>
  <Slides>27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Итоги работы филиала «Измайлово»  ГБУ ТЦСО «Восточное Измайлово»   за 2020 год</vt:lpstr>
      <vt:lpstr>Слайд 2</vt:lpstr>
      <vt:lpstr>Слайд 3</vt:lpstr>
      <vt:lpstr>Качественная характеристика работников Центра</vt:lpstr>
      <vt:lpstr>Структура филиала «Измайлово»  ГБУ ТЦСО «Восточное Измайлово»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филиала «Измайлово»  ГБУ ТЦСО «Восточное Измайлово»   за 2020 год</dc:title>
  <dc:creator>Michail Ya</dc:creator>
  <cp:lastModifiedBy>Misha</cp:lastModifiedBy>
  <cp:revision>48</cp:revision>
  <cp:lastPrinted>2021-01-20T12:34:16Z</cp:lastPrinted>
  <dcterms:created xsi:type="dcterms:W3CDTF">2021-01-15T12:00:25Z</dcterms:created>
  <dcterms:modified xsi:type="dcterms:W3CDTF">2021-01-20T15:18:15Z</dcterms:modified>
</cp:coreProperties>
</file>