
<file path=[Content_Types].xml><?xml version="1.0" encoding="utf-8"?>
<Types xmlns="http://schemas.openxmlformats.org/package/2006/content-types">
  <Default Extension="png" ContentType="image/png"/>
  <Default Extension="jpeg" ContentType="image/jpeg"/>
  <Default Extension="webp" ContentType="image/unknown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handoutMasterIdLst>
    <p:handoutMasterId r:id="rId50"/>
  </p:handoutMasterIdLst>
  <p:sldIdLst>
    <p:sldId id="256" r:id="rId2"/>
    <p:sldId id="258" r:id="rId3"/>
    <p:sldId id="261" r:id="rId4"/>
    <p:sldId id="262" r:id="rId5"/>
    <p:sldId id="306" r:id="rId6"/>
    <p:sldId id="384" r:id="rId7"/>
    <p:sldId id="386" r:id="rId8"/>
    <p:sldId id="375" r:id="rId9"/>
    <p:sldId id="259" r:id="rId10"/>
    <p:sldId id="297" r:id="rId11"/>
    <p:sldId id="354" r:id="rId12"/>
    <p:sldId id="358" r:id="rId13"/>
    <p:sldId id="359" r:id="rId14"/>
    <p:sldId id="373" r:id="rId15"/>
    <p:sldId id="360" r:id="rId16"/>
    <p:sldId id="374" r:id="rId17"/>
    <p:sldId id="361" r:id="rId18"/>
    <p:sldId id="372" r:id="rId19"/>
    <p:sldId id="362" r:id="rId20"/>
    <p:sldId id="371" r:id="rId21"/>
    <p:sldId id="363" r:id="rId22"/>
    <p:sldId id="370" r:id="rId23"/>
    <p:sldId id="364" r:id="rId24"/>
    <p:sldId id="376" r:id="rId25"/>
    <p:sldId id="365" r:id="rId26"/>
    <p:sldId id="369" r:id="rId27"/>
    <p:sldId id="366" r:id="rId28"/>
    <p:sldId id="381" r:id="rId29"/>
    <p:sldId id="265" r:id="rId30"/>
    <p:sldId id="340" r:id="rId31"/>
    <p:sldId id="337" r:id="rId32"/>
    <p:sldId id="277" r:id="rId33"/>
    <p:sldId id="345" r:id="rId34"/>
    <p:sldId id="387" r:id="rId35"/>
    <p:sldId id="341" r:id="rId36"/>
    <p:sldId id="291" r:id="rId37"/>
    <p:sldId id="355" r:id="rId38"/>
    <p:sldId id="357" r:id="rId39"/>
    <p:sldId id="269" r:id="rId40"/>
    <p:sldId id="349" r:id="rId41"/>
    <p:sldId id="382" r:id="rId42"/>
    <p:sldId id="356" r:id="rId43"/>
    <p:sldId id="385" r:id="rId44"/>
    <p:sldId id="350" r:id="rId45"/>
    <p:sldId id="302" r:id="rId46"/>
    <p:sldId id="263" r:id="rId47"/>
    <p:sldId id="351" r:id="rId48"/>
  </p:sldIdLst>
  <p:sldSz cx="9144000" cy="6858000" type="screen4x3"/>
  <p:notesSz cx="6797675" cy="9926638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Средний стиль 2 - акцент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Светлый стиль 1 - акцент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Стиль из темы 1 - акцент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8B1032C-EA38-4F05-BA0D-38AFFFC7BED3}" styleName="Светлый стиль 3 - акцент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Средний стиль 1 - акцент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1E4AEA4-8DFA-4A89-87EB-49C32662AFE0}" styleName="Средний стиль 2 — акцент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Средний стиль 2 — акцент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96" autoAdjust="0"/>
    <p:restoredTop sz="87239" autoAdjust="0"/>
  </p:normalViewPr>
  <p:slideViewPr>
    <p:cSldViewPr>
      <p:cViewPr varScale="1">
        <p:scale>
          <a:sx n="101" d="100"/>
          <a:sy n="101" d="100"/>
        </p:scale>
        <p:origin x="111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1" d="100"/>
          <a:sy n="81" d="100"/>
        </p:scale>
        <p:origin x="111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DB0E6C-453E-49F1-A007-B2FC9FC87157}" type="datetimeFigureOut">
              <a:rPr lang="ru-RU" smtClean="0"/>
              <a:t>12.05.2026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5AE85C-4847-4418-8E87-26B1CA7CF24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842888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F50B78-1F50-4390-8C28-5A7BD7E6D21A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4AA5A0-1541-4660-8BD5-B61BE61DC92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98981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14806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25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10054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26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70564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27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829947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28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089019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29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671085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31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58144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33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254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35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53786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39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93931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12.05.2026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3.png"/><Relationship Id="rId7" Type="http://schemas.openxmlformats.org/officeDocument/2006/relationships/image" Target="../media/image11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image" Target="../media/image13.web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6.png"/><Relationship Id="rId4" Type="http://schemas.openxmlformats.org/officeDocument/2006/relationships/image" Target="../media/image3.pn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3.png"/><Relationship Id="rId7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3.png"/><Relationship Id="rId7" Type="http://schemas.openxmlformats.org/officeDocument/2006/relationships/image" Target="../media/image2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t.me/mossovet_tu_izmailovo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vk.com/mossovet_tu_sevizmailovo" TargetMode="External"/><Relationship Id="rId12" Type="http://schemas.openxmlformats.org/officeDocument/2006/relationships/image" Target="../media/image2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24.png"/><Relationship Id="rId5" Type="http://schemas.openxmlformats.org/officeDocument/2006/relationships/image" Target="../media/image5.png"/><Relationship Id="rId10" Type="http://schemas.openxmlformats.org/officeDocument/2006/relationships/image" Target="../media/image23.png"/><Relationship Id="rId4" Type="http://schemas.openxmlformats.org/officeDocument/2006/relationships/image" Target="../media/image4.png"/><Relationship Id="rId9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7.png"/><Relationship Id="rId7" Type="http://schemas.openxmlformats.org/officeDocument/2006/relationships/image" Target="../media/image29.png"/><Relationship Id="rId12" Type="http://schemas.openxmlformats.org/officeDocument/2006/relationships/image" Target="../media/image3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jpe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jpeg"/><Relationship Id="rId11" Type="http://schemas.openxmlformats.org/officeDocument/2006/relationships/image" Target="../media/image58.jpeg"/><Relationship Id="rId5" Type="http://schemas.openxmlformats.org/officeDocument/2006/relationships/image" Target="../media/image52.jpeg"/><Relationship Id="rId10" Type="http://schemas.openxmlformats.org/officeDocument/2006/relationships/image" Target="../media/image57.png"/><Relationship Id="rId4" Type="http://schemas.openxmlformats.org/officeDocument/2006/relationships/image" Target="../media/image51.jpeg"/><Relationship Id="rId9" Type="http://schemas.openxmlformats.org/officeDocument/2006/relationships/image" Target="../media/image5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jpeg"/><Relationship Id="rId3" Type="http://schemas.openxmlformats.org/officeDocument/2006/relationships/image" Target="../media/image68.png"/><Relationship Id="rId7" Type="http://schemas.openxmlformats.org/officeDocument/2006/relationships/image" Target="../media/image7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10" Type="http://schemas.openxmlformats.org/officeDocument/2006/relationships/image" Target="../media/image75.jpeg"/><Relationship Id="rId4" Type="http://schemas.openxmlformats.org/officeDocument/2006/relationships/image" Target="../media/image69.png"/><Relationship Id="rId9" Type="http://schemas.openxmlformats.org/officeDocument/2006/relationships/image" Target="../media/image7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.png"/><Relationship Id="rId7" Type="http://schemas.openxmlformats.org/officeDocument/2006/relationships/image" Target="../media/image79.png"/><Relationship Id="rId12" Type="http://schemas.openxmlformats.org/officeDocument/2006/relationships/image" Target="../media/image8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83.png"/><Relationship Id="rId5" Type="http://schemas.openxmlformats.org/officeDocument/2006/relationships/image" Target="../media/image77.png"/><Relationship Id="rId10" Type="http://schemas.openxmlformats.org/officeDocument/2006/relationships/image" Target="../media/image82.png"/><Relationship Id="rId4" Type="http://schemas.openxmlformats.org/officeDocument/2006/relationships/image" Target="../media/image76.png"/><Relationship Id="rId9" Type="http://schemas.openxmlformats.org/officeDocument/2006/relationships/image" Target="../media/image8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jpeg"/><Relationship Id="rId3" Type="http://schemas.openxmlformats.org/officeDocument/2006/relationships/image" Target="../media/image7.png"/><Relationship Id="rId7" Type="http://schemas.openxmlformats.org/officeDocument/2006/relationships/image" Target="../media/image8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11" Type="http://schemas.openxmlformats.org/officeDocument/2006/relationships/image" Target="../media/image92.jpeg"/><Relationship Id="rId5" Type="http://schemas.openxmlformats.org/officeDocument/2006/relationships/image" Target="../media/image86.jpeg"/><Relationship Id="rId10" Type="http://schemas.openxmlformats.org/officeDocument/2006/relationships/image" Target="../media/image91.jpeg"/><Relationship Id="rId4" Type="http://schemas.openxmlformats.org/officeDocument/2006/relationships/image" Target="../media/image85.jpeg"/><Relationship Id="rId9" Type="http://schemas.openxmlformats.org/officeDocument/2006/relationships/image" Target="../media/image9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11" Type="http://schemas.openxmlformats.org/officeDocument/2006/relationships/image" Target="../media/image101.png"/><Relationship Id="rId5" Type="http://schemas.openxmlformats.org/officeDocument/2006/relationships/image" Target="../media/image95.png"/><Relationship Id="rId10" Type="http://schemas.openxmlformats.org/officeDocument/2006/relationships/image" Target="../media/image100.png"/><Relationship Id="rId4" Type="http://schemas.openxmlformats.org/officeDocument/2006/relationships/image" Target="../media/image94.png"/><Relationship Id="rId9" Type="http://schemas.openxmlformats.org/officeDocument/2006/relationships/image" Target="../media/image9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jpeg"/><Relationship Id="rId3" Type="http://schemas.openxmlformats.org/officeDocument/2006/relationships/image" Target="../media/image102.jpeg"/><Relationship Id="rId7" Type="http://schemas.openxmlformats.org/officeDocument/2006/relationships/image" Target="../media/image10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jpeg"/><Relationship Id="rId11" Type="http://schemas.openxmlformats.org/officeDocument/2006/relationships/image" Target="../media/image110.png"/><Relationship Id="rId5" Type="http://schemas.openxmlformats.org/officeDocument/2006/relationships/image" Target="../media/image104.jpeg"/><Relationship Id="rId10" Type="http://schemas.openxmlformats.org/officeDocument/2006/relationships/image" Target="../media/image109.jpeg"/><Relationship Id="rId4" Type="http://schemas.openxmlformats.org/officeDocument/2006/relationships/image" Target="../media/image103.jpeg"/><Relationship Id="rId9" Type="http://schemas.openxmlformats.org/officeDocument/2006/relationships/image" Target="../media/image10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openxmlformats.org/officeDocument/2006/relationships/image" Target="../media/image111.png"/><Relationship Id="rId7" Type="http://schemas.openxmlformats.org/officeDocument/2006/relationships/image" Target="../media/image11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png"/><Relationship Id="rId11" Type="http://schemas.openxmlformats.org/officeDocument/2006/relationships/image" Target="../media/image119.png"/><Relationship Id="rId5" Type="http://schemas.openxmlformats.org/officeDocument/2006/relationships/image" Target="../media/image113.png"/><Relationship Id="rId10" Type="http://schemas.openxmlformats.org/officeDocument/2006/relationships/image" Target="../media/image118.png"/><Relationship Id="rId4" Type="http://schemas.openxmlformats.org/officeDocument/2006/relationships/image" Target="../media/image112.png"/><Relationship Id="rId9" Type="http://schemas.openxmlformats.org/officeDocument/2006/relationships/image" Target="../media/image11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png"/><Relationship Id="rId13" Type="http://schemas.openxmlformats.org/officeDocument/2006/relationships/image" Target="../media/image125.png"/><Relationship Id="rId3" Type="http://schemas.openxmlformats.org/officeDocument/2006/relationships/image" Target="../media/image7.png"/><Relationship Id="rId7" Type="http://schemas.openxmlformats.org/officeDocument/2006/relationships/image" Target="../media/image123.png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jpeg"/><Relationship Id="rId11" Type="http://schemas.openxmlformats.org/officeDocument/2006/relationships/image" Target="../media/image5.png"/><Relationship Id="rId5" Type="http://schemas.openxmlformats.org/officeDocument/2006/relationships/image" Target="../media/image121.png"/><Relationship Id="rId10" Type="http://schemas.openxmlformats.org/officeDocument/2006/relationships/image" Target="../media/image4.png"/><Relationship Id="rId4" Type="http://schemas.openxmlformats.org/officeDocument/2006/relationships/image" Target="../media/image120.jpeg"/><Relationship Id="rId9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3" Type="http://schemas.openxmlformats.org/officeDocument/2006/relationships/image" Target="../media/image4.png"/><Relationship Id="rId7" Type="http://schemas.openxmlformats.org/officeDocument/2006/relationships/image" Target="../media/image128.png"/><Relationship Id="rId12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7.jpeg"/><Relationship Id="rId11" Type="http://schemas.openxmlformats.org/officeDocument/2006/relationships/image" Target="../media/image3.png"/><Relationship Id="rId5" Type="http://schemas.openxmlformats.org/officeDocument/2006/relationships/image" Target="../media/image126.png"/><Relationship Id="rId10" Type="http://schemas.openxmlformats.org/officeDocument/2006/relationships/image" Target="../media/image131.jpeg"/><Relationship Id="rId4" Type="http://schemas.openxmlformats.org/officeDocument/2006/relationships/image" Target="../media/image5.png"/><Relationship Id="rId9" Type="http://schemas.openxmlformats.org/officeDocument/2006/relationships/image" Target="../media/image13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13" Type="http://schemas.openxmlformats.org/officeDocument/2006/relationships/image" Target="../media/image138.jpeg"/><Relationship Id="rId3" Type="http://schemas.openxmlformats.org/officeDocument/2006/relationships/image" Target="../media/image3.png"/><Relationship Id="rId7" Type="http://schemas.openxmlformats.org/officeDocument/2006/relationships/image" Target="../media/image132.jpeg"/><Relationship Id="rId12" Type="http://schemas.openxmlformats.org/officeDocument/2006/relationships/image" Target="../media/image137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36.jpeg"/><Relationship Id="rId5" Type="http://schemas.openxmlformats.org/officeDocument/2006/relationships/image" Target="../media/image5.png"/><Relationship Id="rId10" Type="http://schemas.openxmlformats.org/officeDocument/2006/relationships/image" Target="../media/image135.jpeg"/><Relationship Id="rId4" Type="http://schemas.openxmlformats.org/officeDocument/2006/relationships/image" Target="../media/image4.png"/><Relationship Id="rId9" Type="http://schemas.openxmlformats.org/officeDocument/2006/relationships/image" Target="../media/image134.jpeg"/><Relationship Id="rId14" Type="http://schemas.openxmlformats.org/officeDocument/2006/relationships/image" Target="../media/image139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png"/><Relationship Id="rId3" Type="http://schemas.openxmlformats.org/officeDocument/2006/relationships/image" Target="../media/image4.png"/><Relationship Id="rId7" Type="http://schemas.openxmlformats.org/officeDocument/2006/relationships/image" Target="../media/image142.png"/><Relationship Id="rId12" Type="http://schemas.openxmlformats.org/officeDocument/2006/relationships/image" Target="../media/image145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1.png"/><Relationship Id="rId11" Type="http://schemas.openxmlformats.org/officeDocument/2006/relationships/image" Target="../media/image144.png"/><Relationship Id="rId5" Type="http://schemas.openxmlformats.org/officeDocument/2006/relationships/image" Target="../media/image140.PNG"/><Relationship Id="rId10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51.jpeg"/><Relationship Id="rId3" Type="http://schemas.openxmlformats.org/officeDocument/2006/relationships/image" Target="../media/image7.png"/><Relationship Id="rId7" Type="http://schemas.openxmlformats.org/officeDocument/2006/relationships/image" Target="../media/image4.png"/><Relationship Id="rId12" Type="http://schemas.openxmlformats.org/officeDocument/2006/relationships/image" Target="../media/image15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image" Target="../media/image149.jpeg"/><Relationship Id="rId5" Type="http://schemas.openxmlformats.org/officeDocument/2006/relationships/image" Target="../media/image147.png"/><Relationship Id="rId10" Type="http://schemas.openxmlformats.org/officeDocument/2006/relationships/image" Target="../media/image148.jpeg"/><Relationship Id="rId4" Type="http://schemas.openxmlformats.org/officeDocument/2006/relationships/image" Target="../media/image146.png"/><Relationship Id="rId9" Type="http://schemas.openxmlformats.org/officeDocument/2006/relationships/image" Target="../media/image6.png"/><Relationship Id="rId14" Type="http://schemas.openxmlformats.org/officeDocument/2006/relationships/image" Target="../media/image152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6.png"/><Relationship Id="rId3" Type="http://schemas.openxmlformats.org/officeDocument/2006/relationships/image" Target="../media/image4.png"/><Relationship Id="rId7" Type="http://schemas.openxmlformats.org/officeDocument/2006/relationships/image" Target="../media/image155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4.png"/><Relationship Id="rId11" Type="http://schemas.openxmlformats.org/officeDocument/2006/relationships/image" Target="../media/image6.png"/><Relationship Id="rId5" Type="http://schemas.openxmlformats.org/officeDocument/2006/relationships/image" Target="../media/image153.jpeg"/><Relationship Id="rId10" Type="http://schemas.openxmlformats.org/officeDocument/2006/relationships/image" Target="../media/image3.png"/><Relationship Id="rId4" Type="http://schemas.openxmlformats.org/officeDocument/2006/relationships/image" Target="../media/image5.png"/><Relationship Id="rId9" Type="http://schemas.openxmlformats.org/officeDocument/2006/relationships/image" Target="../media/image157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3" Type="http://schemas.openxmlformats.org/officeDocument/2006/relationships/image" Target="../media/image158.png"/><Relationship Id="rId7" Type="http://schemas.openxmlformats.org/officeDocument/2006/relationships/image" Target="../media/image16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1.jpeg"/><Relationship Id="rId5" Type="http://schemas.openxmlformats.org/officeDocument/2006/relationships/image" Target="../media/image160.png"/><Relationship Id="rId4" Type="http://schemas.openxmlformats.org/officeDocument/2006/relationships/image" Target="../media/image159.png"/><Relationship Id="rId9" Type="http://schemas.openxmlformats.org/officeDocument/2006/relationships/image" Target="../media/image164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0.png"/><Relationship Id="rId3" Type="http://schemas.openxmlformats.org/officeDocument/2006/relationships/image" Target="../media/image165.png"/><Relationship Id="rId7" Type="http://schemas.openxmlformats.org/officeDocument/2006/relationships/image" Target="../media/image169.png"/><Relationship Id="rId12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8.png"/><Relationship Id="rId11" Type="http://schemas.openxmlformats.org/officeDocument/2006/relationships/image" Target="../media/image5.png"/><Relationship Id="rId5" Type="http://schemas.openxmlformats.org/officeDocument/2006/relationships/image" Target="../media/image167.png"/><Relationship Id="rId10" Type="http://schemas.openxmlformats.org/officeDocument/2006/relationships/image" Target="../media/image4.png"/><Relationship Id="rId4" Type="http://schemas.openxmlformats.org/officeDocument/2006/relationships/image" Target="../media/image166.png"/><Relationship Id="rId9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4.png"/><Relationship Id="rId3" Type="http://schemas.openxmlformats.org/officeDocument/2006/relationships/image" Target="../media/image4.png"/><Relationship Id="rId7" Type="http://schemas.openxmlformats.org/officeDocument/2006/relationships/image" Target="../media/image173.jpeg"/><Relationship Id="rId12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2.JPG"/><Relationship Id="rId11" Type="http://schemas.openxmlformats.org/officeDocument/2006/relationships/image" Target="../media/image3.png"/><Relationship Id="rId5" Type="http://schemas.openxmlformats.org/officeDocument/2006/relationships/image" Target="../media/image171.jpeg"/><Relationship Id="rId10" Type="http://schemas.openxmlformats.org/officeDocument/2006/relationships/image" Target="../media/image176.jpeg"/><Relationship Id="rId4" Type="http://schemas.openxmlformats.org/officeDocument/2006/relationships/image" Target="../media/image5.png"/><Relationship Id="rId9" Type="http://schemas.openxmlformats.org/officeDocument/2006/relationships/image" Target="../media/image175.jpe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0.png"/><Relationship Id="rId3" Type="http://schemas.openxmlformats.org/officeDocument/2006/relationships/image" Target="../media/image4.png"/><Relationship Id="rId7" Type="http://schemas.openxmlformats.org/officeDocument/2006/relationships/image" Target="../media/image179.png"/><Relationship Id="rId12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8.jpeg"/><Relationship Id="rId11" Type="http://schemas.openxmlformats.org/officeDocument/2006/relationships/image" Target="../media/image3.png"/><Relationship Id="rId5" Type="http://schemas.openxmlformats.org/officeDocument/2006/relationships/image" Target="../media/image177.png"/><Relationship Id="rId10" Type="http://schemas.openxmlformats.org/officeDocument/2006/relationships/image" Target="../media/image182.png"/><Relationship Id="rId4" Type="http://schemas.openxmlformats.org/officeDocument/2006/relationships/image" Target="../media/image5.png"/><Relationship Id="rId9" Type="http://schemas.openxmlformats.org/officeDocument/2006/relationships/image" Target="../media/image181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6.png"/><Relationship Id="rId13" Type="http://schemas.openxmlformats.org/officeDocument/2006/relationships/image" Target="../media/image189.png"/><Relationship Id="rId3" Type="http://schemas.openxmlformats.org/officeDocument/2006/relationships/image" Target="../media/image4.png"/><Relationship Id="rId7" Type="http://schemas.openxmlformats.org/officeDocument/2006/relationships/image" Target="../media/image185.png"/><Relationship Id="rId12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4.png"/><Relationship Id="rId11" Type="http://schemas.openxmlformats.org/officeDocument/2006/relationships/image" Target="../media/image3.png"/><Relationship Id="rId5" Type="http://schemas.openxmlformats.org/officeDocument/2006/relationships/image" Target="../media/image183.png"/><Relationship Id="rId10" Type="http://schemas.openxmlformats.org/officeDocument/2006/relationships/image" Target="../media/image188.png"/><Relationship Id="rId4" Type="http://schemas.openxmlformats.org/officeDocument/2006/relationships/image" Target="../media/image5.png"/><Relationship Id="rId9" Type="http://schemas.openxmlformats.org/officeDocument/2006/relationships/image" Target="../media/image18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684"/>
            <a:ext cx="9144000" cy="720925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7995" y="2532131"/>
            <a:ext cx="914501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Отчет</a:t>
            </a: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Территориального </a:t>
            </a:r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управления «Моссовет»</a:t>
            </a: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(Измайлово, Северное Измайлово) </a:t>
            </a:r>
            <a:endParaRPr lang="ru-RU" sz="28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Государственного </a:t>
            </a:r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бюджетного учреждения</a:t>
            </a: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г. Москвы «ОКЦ ВАО»</a:t>
            </a: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за 2025 год</a:t>
            </a:r>
          </a:p>
          <a:p>
            <a:pPr algn="ctr"/>
            <a:endParaRPr lang="ru-RU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2" descr="C:\Users\ДашаКатя\Desktop\WhatsApp Image 2023-04-05 at 10.22.44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84774"/>
            <a:ext cx="730207" cy="730207"/>
          </a:xfrm>
          <a:prstGeom prst="rect">
            <a:avLst/>
          </a:prstGeom>
          <a:noFill/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5360" y="384774"/>
            <a:ext cx="1188152" cy="689624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0099" y="344191"/>
            <a:ext cx="2030504" cy="77079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999" cy="67739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536" y="4201264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Территориальное управление «Моссовет» (Измайлово, Северное Измайлово) ГБУ города Москвы «Объединение культурных и досуговых центров Восточного административного округа» занимается организацией  досуговой, спортивной, </a:t>
            </a:r>
            <a:r>
              <a:rPr lang="ru-RU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социально-воспитательной</a:t>
            </a:r>
            <a:r>
              <a:rPr lang="ru-RU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 и физкультурно-оздоровительной работой  с населением по месту жительства с 2023 года.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августе 2025 года произошло объединение ГБУ г. Москвы «ООЦ им. Моссовета» с ГБУ г. Москвы «ОКЦ ВАО»</a:t>
            </a:r>
          </a:p>
          <a:p>
            <a:pPr algn="ctr"/>
            <a:endParaRPr lang="ru-RU" sz="20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8286" y="260648"/>
            <a:ext cx="1489653" cy="864621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1847" y="125091"/>
            <a:ext cx="2786439" cy="1057747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34255" y="40676"/>
            <a:ext cx="5123047" cy="1189856"/>
          </a:xfrm>
          <a:prstGeom prst="rect">
            <a:avLst/>
          </a:prstGeom>
        </p:spPr>
      </p:pic>
      <p:pic>
        <p:nvPicPr>
          <p:cNvPr id="22" name="Рисунок 21"/>
          <p:cNvPicPr>
            <a:picLocks noChangeAspect="1"/>
          </p:cNvPicPr>
          <p:nvPr/>
        </p:nvPicPr>
        <p:blipFill rotWithShape="1">
          <a:blip r:embed="rId7"/>
          <a:srcRect l="4771" t="3546" r="3845" b="5894"/>
          <a:stretch/>
        </p:blipFill>
        <p:spPr>
          <a:xfrm>
            <a:off x="1855232" y="1278225"/>
            <a:ext cx="5093032" cy="3004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86" y="22469"/>
            <a:ext cx="9130414" cy="6646891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251520" y="1443853"/>
            <a:ext cx="835292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itchFamily="18" charset="0"/>
              </a:rPr>
              <a:t/>
            </a:r>
            <a:br>
              <a:rPr lang="ru-RU" sz="20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itchFamily="18" charset="0"/>
              </a:rPr>
            </a:br>
            <a:endParaRPr lang="ru-RU" sz="2000" b="1" i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cs typeface="Times New Roman" pitchFamily="18" charset="0"/>
            </a:endParaRPr>
          </a:p>
          <a:p>
            <a:endParaRPr lang="ru-RU" sz="2000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ru-RU" sz="2000" b="1" i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1</a:t>
            </a:r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Организация творческого и спортивного досуга для жителей района Измайлово.</a:t>
            </a:r>
            <a:b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2. Физкультурно-оздоровительная и спортивная работа.</a:t>
            </a:r>
          </a:p>
          <a:p>
            <a: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3. Художественно-эстетическое творчество, различные виды искусств.</a:t>
            </a:r>
          </a:p>
          <a:p>
            <a: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4. Познавательная, интеллектуально-развивающая и просветительская деятельность. </a:t>
            </a:r>
          </a:p>
          <a:p>
            <a: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5. Работа с различными категориями населения по передаче культурного наследия, продолжения семейных традиций, духовно-нравственного воспитания детей, подростков и молодежи. </a:t>
            </a:r>
          </a:p>
          <a:p>
            <a:r>
              <a:rPr lang="ru-RU" sz="20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6. Профилактика асоциальных проявлений в подростковой и молодежной среде. </a:t>
            </a:r>
          </a:p>
          <a:p>
            <a:pPr algn="ctr"/>
            <a:endParaRPr lang="ru-RU" sz="2000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70481" y="1219593"/>
            <a:ext cx="5616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Основными</a:t>
            </a:r>
            <a:r>
              <a:rPr lang="ru-RU" sz="3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направлениями работы территориального управления являются:</a:t>
            </a:r>
          </a:p>
        </p:txBody>
      </p:sp>
      <p:pic>
        <p:nvPicPr>
          <p:cNvPr id="17" name="Рисунок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01" y="-57188"/>
            <a:ext cx="9144000" cy="689918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88155" y="1428501"/>
            <a:ext cx="6264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Целями деятельности учреждения являются:</a:t>
            </a:r>
            <a:endParaRPr lang="ru-RU" sz="3000" b="1" i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575556" y="2399221"/>
            <a:ext cx="8496944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endParaRPr lang="ru-RU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Организация спортивных клубов.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Организация культурного досуга для жителей района.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Просветительская работа с населением, пропаганда знаний по истории и культуре района, округа и  города Москвы.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Социально-воспитательная работа с населением, в том числе, профилактика отклоняющегося поведения несовершеннолетних, межнациональной розни, экстремистских настроений, пропаганда духовных и нравственных ценностей.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Популяризация здорового образа жизни, вовлечение жителей района в занятия физической культурой и спортом.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Участие</a:t>
            </a: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в реализации государственной политики в области спорта, культуры и досуга, поддержка молодежи и семьи.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Организация и проведение районных праздничных и иных зрелищных мероприятий.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Информационно-аналитическая работа по изучению общественного мнения населения.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Содействие развитию самодеятельного художественного творчества;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Создание условий для самореализации личности.</a:t>
            </a:r>
          </a:p>
          <a:p>
            <a:pPr lvl="0" algn="just"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Формирование активной жизненной позиции граждан в возрасте от 18 до 35 лет.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30" y="781459"/>
            <a:ext cx="2261812" cy="2243522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7201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15" y="0"/>
            <a:ext cx="9036496" cy="6979777"/>
          </a:xfrm>
          <a:prstGeom prst="rect">
            <a:avLst/>
          </a:prstGeom>
        </p:spPr>
      </p:pic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489908"/>
              </p:ext>
            </p:extLst>
          </p:nvPr>
        </p:nvGraphicFramePr>
        <p:xfrm>
          <a:off x="824060" y="2403814"/>
          <a:ext cx="7992886" cy="4395899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1768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86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58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51607">
                <a:tc>
                  <a:txBody>
                    <a:bodyPr/>
                    <a:lstStyle/>
                    <a:p>
                      <a:pPr algn="ctr"/>
                      <a:endParaRPr lang="ru-RU" sz="1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800" i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Адрес помещения</a:t>
                      </a:r>
                      <a:endParaRPr lang="ru-RU" sz="160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Площадь  занимаемого помещения</a:t>
                      </a:r>
                      <a:endParaRPr lang="ru-RU" sz="160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2919">
                <a:tc>
                  <a:txBody>
                    <a:bodyPr/>
                    <a:lstStyle/>
                    <a:p>
                      <a:pPr algn="ctr"/>
                      <a:endParaRPr lang="ru-RU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Измайловский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бульвар, 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19А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907,4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1099">
                <a:tc>
                  <a:txBody>
                    <a:bodyPr/>
                    <a:lstStyle/>
                    <a:p>
                      <a:pPr algn="ctr"/>
                      <a:endParaRPr lang="ru-RU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Никитинская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ул., 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11А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524,8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88921">
                <a:tc>
                  <a:txBody>
                    <a:bodyPr/>
                    <a:lstStyle/>
                    <a:p>
                      <a:pPr algn="ctr"/>
                      <a:endParaRPr lang="ru-RU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5-я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Парковая ул.,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10</a:t>
                      </a: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672,2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679654" y="1328861"/>
            <a:ext cx="685539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Материально-техническая</a:t>
            </a:r>
            <a:r>
              <a:rPr lang="en-US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база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учреждения</a:t>
            </a:r>
            <a:r>
              <a:rPr lang="en-US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endParaRPr lang="ru-RU" sz="2200" b="1" dirty="0" smtClean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Территориального управления «Моссовет» </a:t>
            </a:r>
            <a:endParaRPr lang="en-US" sz="22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Измайлово ГБУ г. Москвы «ОКЦ ВАО» </a:t>
            </a:r>
            <a:endParaRPr lang="ru-RU" sz="22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 rotWithShape="1">
          <a:blip r:embed="rId7"/>
          <a:srcRect t="5643" r="4758" b="13575"/>
          <a:stretch/>
        </p:blipFill>
        <p:spPr>
          <a:xfrm>
            <a:off x="805900" y="3212976"/>
            <a:ext cx="1686551" cy="1080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-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9752" y="4221089"/>
            <a:ext cx="2016224" cy="1368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2523" y="5517232"/>
            <a:ext cx="1660726" cy="12557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877" y="0"/>
            <a:ext cx="9036496" cy="6979777"/>
          </a:xfrm>
          <a:prstGeom prst="rect">
            <a:avLst/>
          </a:prstGeom>
        </p:spPr>
      </p:pic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1418329"/>
              </p:ext>
            </p:extLst>
          </p:nvPr>
        </p:nvGraphicFramePr>
        <p:xfrm>
          <a:off x="323529" y="2632056"/>
          <a:ext cx="8496942" cy="3614416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18796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47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557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6682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96216">
                <a:tc>
                  <a:txBody>
                    <a:bodyPr/>
                    <a:lstStyle/>
                    <a:p>
                      <a:pPr algn="ctr"/>
                      <a:endParaRPr lang="ru-RU" sz="15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Адрес помещения</a:t>
                      </a:r>
                      <a:endParaRPr lang="ru-RU" sz="160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Площадь  занимаемого помещения</a:t>
                      </a:r>
                      <a:endParaRPr lang="ru-RU" sz="160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84534">
                <a:tc>
                  <a:txBody>
                    <a:bodyPr/>
                    <a:lstStyle/>
                    <a:p>
                      <a:pPr algn="ctr"/>
                      <a:endParaRPr lang="ru-RU" sz="15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6-я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Парковая ул., 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9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76,9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33666">
                <a:tc>
                  <a:txBody>
                    <a:bodyPr/>
                    <a:lstStyle/>
                    <a:p>
                      <a:pPr algn="ctr"/>
                      <a:endParaRPr lang="ru-RU" sz="15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6-я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Парковая ул.,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д. 19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274,7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583160" y="1360406"/>
            <a:ext cx="70932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Материально-техническая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база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учреждения</a:t>
            </a:r>
            <a:r>
              <a:rPr lang="en-US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endParaRPr lang="ru-RU" sz="2200" b="1" dirty="0" smtClean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Территориального управления «Моссовет» </a:t>
            </a:r>
            <a:endParaRPr lang="en-US" sz="22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Измайлово ГБУ г. Москвы «ОКЦ ВАО» </a:t>
            </a:r>
            <a:endParaRPr lang="ru-RU" sz="22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811" y="4961467"/>
            <a:ext cx="1669158" cy="1247557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3995" y="3642386"/>
            <a:ext cx="1873450" cy="134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55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Объект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8062" y="3469015"/>
            <a:ext cx="787875" cy="788333"/>
          </a:xfr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0"/>
            <a:ext cx="8905114" cy="687829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86501" y="1179722"/>
            <a:ext cx="66217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Материально-техническая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база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учреждения</a:t>
            </a:r>
            <a:r>
              <a:rPr lang="en-US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endParaRPr lang="ru-RU" sz="2200" b="1" dirty="0" smtClean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Территориального управления «Моссовет» </a:t>
            </a:r>
            <a:endParaRPr lang="en-US" sz="22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Измайлово ГБУ г. Москвы «ОКЦ ВАО» </a:t>
            </a:r>
            <a:endParaRPr lang="ru-RU" sz="22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graphicFrame>
        <p:nvGraphicFramePr>
          <p:cNvPr id="11" name="Таблица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8422516"/>
              </p:ext>
            </p:extLst>
          </p:nvPr>
        </p:nvGraphicFramePr>
        <p:xfrm>
          <a:off x="889225" y="2276872"/>
          <a:ext cx="7916035" cy="4441349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37395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852225434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74099"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i="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Адрес помещения</a:t>
                      </a:r>
                      <a:endParaRPr lang="ru-RU" sz="1600" i="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i="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Площадь  занимаемого помещения</a:t>
                      </a:r>
                      <a:endParaRPr lang="ru-RU" sz="1600" i="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6516">
                <a:tc>
                  <a:txBody>
                    <a:bodyPr/>
                    <a:lstStyle/>
                    <a:p>
                      <a:pPr algn="ctr"/>
                      <a:endParaRPr lang="ru-RU" sz="1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Библиотека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№ </a:t>
                      </a:r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77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endParaRPr lang="en-US" sz="1500" b="1" i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-я Парковая ул., 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2</a:t>
                      </a:r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726,4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0324"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Библиотека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№ 8</a:t>
                      </a:r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 algn="ctr"/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-я Парковая ул.,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д. </a:t>
                      </a:r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27</a:t>
                      </a: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328,5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274042778"/>
                  </a:ext>
                </a:extLst>
              </a:tr>
              <a:tr h="1271549"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Библиотека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№ 85,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3-я Парковая ул., 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</a:t>
                      </a:r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35</a:t>
                      </a: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335,5</a:t>
                      </a:r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8479517"/>
                  </a:ext>
                </a:extLst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25" y="3045307"/>
            <a:ext cx="1944216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175" y="4197435"/>
            <a:ext cx="1777412" cy="1207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203" y="5405037"/>
            <a:ext cx="2011800" cy="1230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1311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83" y="107020"/>
            <a:ext cx="7145131" cy="5986791"/>
          </a:xfrm>
          <a:prstGeom prst="rect">
            <a:avLst/>
          </a:prstGeom>
        </p:spPr>
      </p:pic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9652584"/>
              </p:ext>
            </p:extLst>
          </p:nvPr>
        </p:nvGraphicFramePr>
        <p:xfrm>
          <a:off x="736511" y="2353678"/>
          <a:ext cx="7920880" cy="4276627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1801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754558836"/>
                    </a:ext>
                  </a:extLst>
                </a:gridCol>
                <a:gridCol w="26268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01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4373">
                <a:tc gridSpan="2">
                  <a:txBody>
                    <a:bodyPr/>
                    <a:lstStyle/>
                    <a:p>
                      <a:pPr algn="ctr"/>
                      <a:endParaRPr lang="ru-RU" sz="1500" i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i="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Адрес помещения</a:t>
                      </a:r>
                      <a:endParaRPr lang="ru-RU" sz="1600" i="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i="0" dirty="0" smtClean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Площадь  занимаемого помещения</a:t>
                      </a:r>
                      <a:endParaRPr lang="ru-RU" sz="1600" i="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5524"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Библиотека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№ 8</a:t>
                      </a:r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,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3-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я Парковая ул.,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26/2</a:t>
                      </a: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401,4</a:t>
                      </a:r>
                    </a:p>
                    <a:p>
                      <a:pPr algn="ctr"/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639554645"/>
                  </a:ext>
                </a:extLst>
              </a:tr>
              <a:tr h="1265784"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Библиотека</a:t>
                      </a:r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№ 86, Измайловский проезд, </a:t>
                      </a:r>
                    </a:p>
                    <a:p>
                      <a:pPr algn="ctr"/>
                      <a:r>
                        <a:rPr lang="ru-RU" sz="15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д. 18, корп. 2</a:t>
                      </a: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500" b="1" i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5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643,2</a:t>
                      </a:r>
                    </a:p>
                    <a:p>
                      <a:pPr algn="ctr"/>
                      <a:endParaRPr lang="ru-RU" sz="15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471845"/>
                  </a:ext>
                </a:extLst>
              </a:tr>
              <a:tr h="594028">
                <a:tc gridSpan="2">
                  <a:txBody>
                    <a:bodyPr/>
                    <a:lstStyle/>
                    <a:p>
                      <a:pPr algn="ctr"/>
                      <a:endParaRPr lang="ru-RU" sz="15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ru-RU" sz="18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Итого:</a:t>
                      </a:r>
                      <a:endParaRPr lang="ru-RU" sz="18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ru-RU" sz="18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4891</a:t>
                      </a:r>
                      <a:r>
                        <a:rPr lang="en-US" sz="18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ru-RU" sz="18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r>
                        <a:rPr lang="ru-RU" sz="18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i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м.кв</a:t>
                      </a:r>
                      <a:r>
                        <a:rPr lang="ru-RU" sz="1800" b="1" i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r>
                        <a:rPr lang="en-US" sz="1800" b="1" i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ru-RU" sz="1800" b="1" i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8331">
                <a:tc gridSpan="2">
                  <a:txBody>
                    <a:bodyPr/>
                    <a:lstStyle/>
                    <a:p>
                      <a:pPr algn="r"/>
                      <a:endParaRPr lang="ru-RU" sz="800" b="1" i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/>
                      <a:endParaRPr lang="ru-RU" sz="1500" b="1" i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ru-RU" b="1" i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1475656" y="1236157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Материально-техническая</a:t>
            </a:r>
            <a:r>
              <a:rPr lang="en-US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база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учреждения</a:t>
            </a:r>
            <a:r>
              <a:rPr lang="en-US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endParaRPr lang="ru-RU" sz="2200" b="1" dirty="0" smtClean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Территориального управления «Моссовет» </a:t>
            </a:r>
            <a:endParaRPr lang="en-US" sz="22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Измайлово ГБУ г. Москвы «ОКЦ ВАО» </a:t>
            </a:r>
            <a:endParaRPr lang="ru-RU" sz="22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3" y="891968"/>
            <a:ext cx="2261812" cy="2243522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43211" y="-14665"/>
            <a:ext cx="5123047" cy="1189856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32" y="3166271"/>
            <a:ext cx="1896880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806" y="4318399"/>
            <a:ext cx="1773641" cy="1263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7145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976"/>
            <a:ext cx="9144000" cy="6859123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1882687" y="1165321"/>
            <a:ext cx="64807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Расположение помещений </a:t>
            </a:r>
            <a:endParaRPr lang="en-US" sz="28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на территории района</a:t>
            </a:r>
            <a:endParaRPr lang="ru-RU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3158" y="6896"/>
            <a:ext cx="5123047" cy="1189856"/>
          </a:xfrm>
          <a:prstGeom prst="rect">
            <a:avLst/>
          </a:prstGeom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31" t="22737" r="6807" b="14943"/>
          <a:stretch/>
        </p:blipFill>
        <p:spPr bwMode="auto">
          <a:xfrm>
            <a:off x="899592" y="2213046"/>
            <a:ext cx="8064896" cy="45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Блок-схема: объединение 11"/>
          <p:cNvSpPr/>
          <p:nvPr/>
        </p:nvSpPr>
        <p:spPr>
          <a:xfrm>
            <a:off x="7740352" y="4477207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Блок-схема: объединение 14"/>
          <p:cNvSpPr/>
          <p:nvPr/>
        </p:nvSpPr>
        <p:spPr>
          <a:xfrm>
            <a:off x="1159252" y="3368863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" name="Блок-схема: объединение 23"/>
          <p:cNvSpPr/>
          <p:nvPr/>
        </p:nvSpPr>
        <p:spPr>
          <a:xfrm>
            <a:off x="5508104" y="2487454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Блок-схема: объединение 3"/>
          <p:cNvSpPr/>
          <p:nvPr/>
        </p:nvSpPr>
        <p:spPr>
          <a:xfrm>
            <a:off x="5048827" y="3454738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Блок-схема: объединение 10"/>
          <p:cNvSpPr/>
          <p:nvPr/>
        </p:nvSpPr>
        <p:spPr>
          <a:xfrm>
            <a:off x="4832803" y="5229200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Блок-схема: объединение 15"/>
          <p:cNvSpPr/>
          <p:nvPr/>
        </p:nvSpPr>
        <p:spPr>
          <a:xfrm>
            <a:off x="4991877" y="5399144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Блок-схема: объединение 12"/>
          <p:cNvSpPr/>
          <p:nvPr/>
        </p:nvSpPr>
        <p:spPr>
          <a:xfrm>
            <a:off x="4763081" y="5399144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Блок-схема: объединение 13"/>
          <p:cNvSpPr/>
          <p:nvPr/>
        </p:nvSpPr>
        <p:spPr>
          <a:xfrm>
            <a:off x="3635896" y="4005064"/>
            <a:ext cx="216024" cy="288032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0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24575"/>
            <a:ext cx="23812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750" y="3213288"/>
            <a:ext cx="23812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46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46169" y="1278885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Социальные сети</a:t>
            </a:r>
            <a:endParaRPr lang="ru-RU" sz="32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11468" y="1647676"/>
            <a:ext cx="35283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Группа в 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ВК</a:t>
            </a:r>
          </a:p>
          <a:p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1480 подписчиков</a:t>
            </a:r>
            <a:endParaRPr lang="ru-RU" sz="1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</a:t>
            </a:r>
            <a:r>
              <a:rPr lang="en-US" sz="1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://</a:t>
            </a:r>
            <a:r>
              <a:rPr lang="en-US" sz="14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vk.com/mossovet_tu_izmailovo</a:t>
            </a:r>
            <a:endParaRPr lang="ru-RU" sz="1400" b="1" dirty="0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50320" y="1731508"/>
            <a:ext cx="31595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Группа в Телеграмм </a:t>
            </a:r>
            <a:endParaRPr lang="ru-RU" sz="1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430 подписчиков</a:t>
            </a:r>
          </a:p>
          <a:p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://</a:t>
            </a: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t.me/mossovet_tu_izmailovo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76632" y="4443535"/>
            <a:ext cx="55446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Сайт ГБУ 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г. Москвы «ОКЦ ВАО»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</a:t>
            </a: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://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культура-и-спорт-</a:t>
            </a:r>
            <a:r>
              <a:rPr lang="ru-RU" sz="1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вао.рф</a:t>
            </a:r>
            <a:endParaRPr lang="ru-RU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27" t="9778" r="7114" b="41981"/>
          <a:stretch/>
        </p:blipFill>
        <p:spPr bwMode="auto">
          <a:xfrm>
            <a:off x="7501470" y="2843229"/>
            <a:ext cx="1368152" cy="144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5"/>
          <a:stretch/>
        </p:blipFill>
        <p:spPr bwMode="auto">
          <a:xfrm>
            <a:off x="6056709" y="2503278"/>
            <a:ext cx="1224136" cy="1881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32008" y="4795058"/>
            <a:ext cx="2954411" cy="1903148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12"/>
          <a:srcRect b="33192"/>
          <a:stretch/>
        </p:blipFill>
        <p:spPr>
          <a:xfrm>
            <a:off x="846393" y="2386340"/>
            <a:ext cx="3295825" cy="205252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1" y="0"/>
            <a:ext cx="9134679" cy="6834848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683568" y="112474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endParaRPr lang="ru-RU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87624" y="1680324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2025 году в ТУ «Моссовет»</a:t>
            </a:r>
          </a:p>
          <a:p>
            <a:pPr algn="ctr"/>
            <a:r>
              <a:rPr lang="ru-RU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(Измайлово, Северное Измайлово)</a:t>
            </a:r>
          </a:p>
          <a:p>
            <a:pPr algn="ctr"/>
            <a:r>
              <a:rPr lang="ru-RU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ГБУ г. Москвы «ОКЦ ВАО»  было открыто 68 кружков, студий и секций для населения района </a:t>
            </a:r>
          </a:p>
          <a:p>
            <a:pPr algn="ctr"/>
            <a:r>
              <a:rPr lang="ru-RU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Измайлово</a:t>
            </a:r>
            <a:endParaRPr lang="ru-RU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023675"/>
              </p:ext>
            </p:extLst>
          </p:nvPr>
        </p:nvGraphicFramePr>
        <p:xfrm>
          <a:off x="323528" y="3885962"/>
          <a:ext cx="8640959" cy="240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55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4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3703">
                  <a:extLst>
                    <a:ext uri="{9D8B030D-6E8A-4147-A177-3AD203B41FA5}">
                      <a16:colId xmlns:a16="http://schemas.microsoft.com/office/drawing/2014/main" val="2229758139"/>
                    </a:ext>
                  </a:extLst>
                </a:gridCol>
                <a:gridCol w="1254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4333">
                  <a:extLst>
                    <a:ext uri="{9D8B030D-6E8A-4147-A177-3AD203B41FA5}">
                      <a16:colId xmlns:a16="http://schemas.microsoft.com/office/drawing/2014/main" val="459205857"/>
                    </a:ext>
                  </a:extLst>
                </a:gridCol>
                <a:gridCol w="11149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3703">
                  <a:extLst>
                    <a:ext uri="{9D8B030D-6E8A-4147-A177-3AD203B41FA5}">
                      <a16:colId xmlns:a16="http://schemas.microsoft.com/office/drawing/2014/main" val="216493566"/>
                    </a:ext>
                  </a:extLst>
                </a:gridCol>
              </a:tblGrid>
              <a:tr h="185420">
                <a:tc rowSpan="2">
                  <a:txBody>
                    <a:bodyPr/>
                    <a:lstStyle/>
                    <a:p>
                      <a:pPr algn="ctr"/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Бесплатно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ru-RU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Платно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ru-RU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Всего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ru-RU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420">
                <a:tc vMerge="1">
                  <a:txBody>
                    <a:bodyPr/>
                    <a:lstStyle/>
                    <a:p>
                      <a:pPr algn="ctr"/>
                      <a:endParaRPr lang="ru-RU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Кол-во студий, кружков, секций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Число занимаю-</a:t>
                      </a:r>
                      <a:r>
                        <a:rPr lang="ru-RU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щихся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Кол-во студий, кружков, секций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Число занимаю-</a:t>
                      </a:r>
                      <a:r>
                        <a:rPr lang="ru-RU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щихся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Кол-во студий, кружков, секций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Число занимаю-</a:t>
                      </a:r>
                      <a:r>
                        <a:rPr lang="ru-RU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щихся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43423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2200" b="1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Досуг</a:t>
                      </a:r>
                      <a:endParaRPr lang="ru-RU" sz="2200" b="1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732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203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49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935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sz="2200" b="1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Спорт</a:t>
                      </a:r>
                      <a:endParaRPr lang="ru-RU" sz="2200" b="1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273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278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</a:t>
                      </a:r>
                      <a:endParaRPr lang="ru-RU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551</a:t>
                      </a:r>
                      <a:endParaRPr lang="ru-RU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23" name="Рисунок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24" name="Рисунок 2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26" name="Рисунок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0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741368"/>
          </a:xfrm>
          <a:prstGeom prst="rect">
            <a:avLst/>
          </a:prstGeom>
        </p:spPr>
      </p:pic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3888349"/>
              </p:ext>
            </p:extLst>
          </p:nvPr>
        </p:nvGraphicFramePr>
        <p:xfrm>
          <a:off x="107504" y="2460793"/>
          <a:ext cx="5328592" cy="4179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7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75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55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758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0060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83838">
                <a:tc rowSpan="2"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2025 год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Досуг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Спорт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4369"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Мероприятия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   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Кол-во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человек</a:t>
                      </a:r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Мероприятия     ГЗ</a:t>
                      </a:r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Кол-во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человек</a:t>
                      </a:r>
                      <a:endParaRPr lang="ru-RU" sz="1400" dirty="0" smtClean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1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1300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2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1600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830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1200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450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4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1570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1210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6825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ВСЕГО</a:t>
                      </a:r>
                      <a:endParaRPr lang="ru-RU" sz="1600" b="1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</a:t>
                      </a:r>
                      <a:endParaRPr lang="ru-RU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5670</a:t>
                      </a:r>
                      <a:endParaRPr lang="ru-RU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</a:t>
                      </a:r>
                      <a:endParaRPr lang="ru-RU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3170</a:t>
                      </a:r>
                      <a:endParaRPr lang="ru-RU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0" y="720675"/>
            <a:ext cx="2261812" cy="2243522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graphicFrame>
        <p:nvGraphicFramePr>
          <p:cNvPr id="9" name="Объект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19673513"/>
              </p:ext>
            </p:extLst>
          </p:nvPr>
        </p:nvGraphicFramePr>
        <p:xfrm>
          <a:off x="5630886" y="2467688"/>
          <a:ext cx="3568837" cy="4294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30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86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8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14494">
                <a:tc rowSpan="2"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2025 год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Досуг</a:t>
                      </a:r>
                      <a:endParaRPr lang="ru-RU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6818"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Мастер-классы, спектакли,</a:t>
                      </a:r>
                      <a:r>
                        <a:rPr lang="en-US" sz="1400" baseline="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др.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Кол-во человек</a:t>
                      </a:r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1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42 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3160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4494">
                <a:tc>
                  <a:txBody>
                    <a:bodyPr/>
                    <a:lstStyle/>
                    <a:p>
                      <a:endParaRPr lang="ru-RU" sz="5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2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2300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endParaRPr lang="ru-RU" sz="5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3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1750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r>
                        <a:rPr lang="ru-RU" sz="16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4 квартал</a:t>
                      </a:r>
                      <a:endParaRPr lang="ru-RU" sz="16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2675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endParaRPr lang="ru-RU" sz="800" baseline="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7393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ВСЕГО</a:t>
                      </a:r>
                      <a:endParaRPr lang="ru-RU" sz="1600" b="1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127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9885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55576" y="1270936"/>
            <a:ext cx="8388424" cy="1143000"/>
          </a:xfrm>
        </p:spPr>
        <p:txBody>
          <a:bodyPr>
            <a:noAutofit/>
          </a:bodyPr>
          <a:lstStyle/>
          <a:p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2025 </a:t>
            </a:r>
            <a:r>
              <a:rPr lang="ru-RU" sz="22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году в ТУ 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«Моссовет» 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(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Измайлово, Северное Измайлово) 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/>
            </a:r>
            <a:b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было </a:t>
            </a:r>
            <a:r>
              <a:rPr lang="ru-RU" sz="22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проведено более 100 мероприятий для жителей района Измайлово</a:t>
            </a:r>
            <a:endParaRPr lang="ru-RU" sz="2200" b="1" dirty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37408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81" y="-5768"/>
            <a:ext cx="9108504" cy="6863768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31640" y="1454265"/>
            <a:ext cx="8229600" cy="562074"/>
          </a:xfrm>
        </p:spPr>
        <p:txBody>
          <a:bodyPr>
            <a:normAutofit/>
          </a:bodyPr>
          <a:lstStyle/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по Досугу 1 квартал 2025 год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504957"/>
              </p:ext>
            </p:extLst>
          </p:nvPr>
        </p:nvGraphicFramePr>
        <p:xfrm>
          <a:off x="395536" y="2016339"/>
          <a:ext cx="8545674" cy="46992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56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0461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8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0152"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b="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 Ансамбля песни «Серебряная нота», посвящённая Рождеству Христова</a:t>
                      </a:r>
                      <a:endParaRPr lang="ru-RU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 fontAlgn="ctr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820"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концерт, посвящённый снятию Блокады Ленинграда </a:t>
                      </a:r>
                      <a:endParaRPr lang="ru-RU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 fontAlgn="ctr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7248"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 «Душевный концерт», Татьянин день</a:t>
                      </a:r>
                    </a:p>
                    <a:p>
                      <a:pPr algn="ctr" fontAlgn="ctr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4531"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для жителей района Измайлово, посвящённый Дню защитника Отечества </a:t>
                      </a:r>
                    </a:p>
                    <a:p>
                      <a:pPr algn="ctr" fontAlgn="ctr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085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Спортивно-досуговый праздник «Русские забавы», посвящённый Широкой Масленице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ru-RU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 fontAlgn="ctr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9739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Праздничный концерт для жителей района Измайлово, «8 марта»</a:t>
                      </a:r>
                    </a:p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4742002"/>
                  </a:ext>
                </a:extLst>
              </a:tr>
              <a:tr h="529739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Мастер-классы</a:t>
                      </a:r>
                    </a:p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1308381"/>
                  </a:ext>
                </a:extLst>
              </a:tr>
              <a:tr h="52973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Выставки детских творческих работ</a:t>
                      </a:r>
                    </a:p>
                    <a:p>
                      <a:pPr algn="ctr"/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0556908"/>
                  </a:ext>
                </a:extLst>
              </a:tr>
            </a:tbl>
          </a:graphicData>
        </a:graphic>
      </p:graphicFrame>
      <p:pic>
        <p:nvPicPr>
          <p:cNvPr id="17" name="Рисунок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81" y="1090892"/>
            <a:ext cx="2261812" cy="2243522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8811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640"/>
            <a:ext cx="9119883" cy="685800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7" y="108406"/>
            <a:ext cx="3409132" cy="216846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249" y="92432"/>
            <a:ext cx="3148526" cy="230425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5008" y="81212"/>
            <a:ext cx="2492420" cy="243761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198" y="4653136"/>
            <a:ext cx="2565974" cy="2202581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5777" y="4716969"/>
            <a:ext cx="2525602" cy="205265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50667" y="2357399"/>
            <a:ext cx="3185229" cy="2295738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81378" y="4560761"/>
            <a:ext cx="4062621" cy="2297239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67" y="2266975"/>
            <a:ext cx="3469025" cy="2440097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266" y="2481480"/>
            <a:ext cx="2784733" cy="192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734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592" y="10148"/>
            <a:ext cx="9119883" cy="6858000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409269" y="1479193"/>
            <a:ext cx="73033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по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Спорту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1 квартал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2025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</a:t>
            </a: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5016209"/>
              </p:ext>
            </p:extLst>
          </p:nvPr>
        </p:nvGraphicFramePr>
        <p:xfrm>
          <a:off x="971600" y="2205846"/>
          <a:ext cx="7920880" cy="44009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55950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ГЗ</a:t>
                      </a:r>
                      <a:endParaRPr lang="ru-RU" sz="18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6024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Спортивны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й праздник «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Весёлые старты», посвящённый Татьяниному Дню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                               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 по каратэ «Ступени мастерства», посвящённые Дню спорта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      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Соревнования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по художественной гимнастике, посвящённые Дню здорового образа жизни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942635"/>
                  </a:ext>
                </a:extLst>
              </a:tr>
              <a:tr h="6332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Лыжная гонка для жителей района Измайлово, посвящённая 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Дню защитника Отечества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                                                               </a:t>
                      </a:r>
                      <a:endParaRPr lang="ru-RU" sz="1400" dirty="0"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90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Открытое первенство района по спортивному ориентированию, посвящённое 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Международному женскому дню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          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925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Спортивный праздник «</a:t>
                      </a:r>
                      <a:r>
                        <a:rPr lang="ru-RU" sz="14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Масляничные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гуляния» 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                           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12" name="Рисунок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7533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5" y="-70516"/>
            <a:ext cx="9139941" cy="6814152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0"/>
            <a:ext cx="4848944" cy="270892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3640" y="2564904"/>
            <a:ext cx="3240360" cy="2185007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581129"/>
            <a:ext cx="2856334" cy="223224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728746"/>
            <a:ext cx="2952328" cy="412925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0" y="-38877"/>
            <a:ext cx="4281938" cy="331236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73491"/>
            <a:ext cx="3347864" cy="3107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8366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77" y="-17884"/>
            <a:ext cx="9073823" cy="6857999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660439" y="1288712"/>
            <a:ext cx="72135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по Досугу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 квартал 2025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</a:t>
            </a: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3689687"/>
              </p:ext>
            </p:extLst>
          </p:nvPr>
        </p:nvGraphicFramePr>
        <p:xfrm>
          <a:off x="611560" y="1820803"/>
          <a:ext cx="8246021" cy="5034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460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59600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8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458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А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нсамбля песни «Серебряная нота», посвящённая Дню космонавтики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5615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Отчетный концерт студий, секций ТУ Измайлово, посвящённый Дню Весны и труда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76630514"/>
                  </a:ext>
                </a:extLst>
              </a:tr>
              <a:tr h="385615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Досуговое мероприятие  для жителей района Измайлово «День Победы»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6183718"/>
                  </a:ext>
                </a:extLst>
              </a:tr>
              <a:tr h="380898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Ансамбля песни «Серебряная нота»,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посвящённый славянской письменности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4382579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Концерт для жителей района Измайлово, посвящённый Дню защиты детей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012452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Мероприятие, посвящённое Международному Дню борьбы с наркоманией и наркобизнесом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5275928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«День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России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»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70933984"/>
                  </a:ext>
                </a:extLst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 Ансамбля песни «Серебряная нота», посвящённая Дню памяти и скорби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5625">
                <a:tc>
                  <a:txBody>
                    <a:bodyPr/>
                    <a:lstStyle/>
                    <a:p>
                      <a:pPr algn="ctr"/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Мероприятие, посвящённое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Дню Молодёжи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Мастер-классы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259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Выставки творческих работ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ru-RU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4718391"/>
                  </a:ext>
                </a:extLst>
              </a:tr>
            </a:tbl>
          </a:graphicData>
        </a:graphic>
      </p:graphicFrame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8" y="782006"/>
            <a:ext cx="2261812" cy="2243522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-38372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2955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94" y="764704"/>
            <a:ext cx="7145131" cy="5986791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5701" y="54496"/>
            <a:ext cx="2159888" cy="285293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7847" y="4255722"/>
            <a:ext cx="3601056" cy="234163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7647" y="170294"/>
            <a:ext cx="3858054" cy="230914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56" y="2008116"/>
            <a:ext cx="3601056" cy="2247606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1868" y="-11869"/>
            <a:ext cx="3480568" cy="2415185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3209" y="4255723"/>
            <a:ext cx="3166007" cy="234163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61023" y="4424137"/>
            <a:ext cx="2195737" cy="2103439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52302" y="2281408"/>
            <a:ext cx="3845425" cy="214272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22327" y="2844708"/>
            <a:ext cx="1660619" cy="175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3767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1" y="0"/>
            <a:ext cx="9073823" cy="6704473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1536103" y="1428123"/>
            <a:ext cx="73033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по Спорту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квартал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2025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</a:t>
            </a:r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5707877"/>
              </p:ext>
            </p:extLst>
          </p:nvPr>
        </p:nvGraphicFramePr>
        <p:xfrm>
          <a:off x="467544" y="1944447"/>
          <a:ext cx="8640959" cy="4851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62629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8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3725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Фестиваль спортивных единоборств «Мы выбираем спорт», </a:t>
                      </a:r>
                      <a:endParaRPr lang="en-US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посвящённый Дню космонавтики и Всемирному Дню здоровья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953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 по общей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физической подготовке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«Весне дорогу»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47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Спортивный праздник, посвящённый «Дню Победы»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44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 </a:t>
                      </a:r>
                      <a:r>
                        <a:rPr lang="ru-RU" sz="1400" baseline="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тхеквондо</a:t>
                      </a:r>
                      <a:endParaRPr lang="ru-RU" sz="1400" baseline="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36247064"/>
                  </a:ext>
                </a:extLst>
              </a:tr>
              <a:tr h="38953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 хоккею на траве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2515268"/>
                  </a:ext>
                </a:extLst>
              </a:tr>
              <a:tr h="4544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Спортивно-досуговое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мероприятие, посвящённое Дню защиты детей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85148419"/>
                  </a:ext>
                </a:extLst>
              </a:tr>
              <a:tr h="51372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Спортивное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мероприятие «Весёлые эстафеты», посвящённое Международному дню борьбы с наркоманией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98480391"/>
                  </a:ext>
                </a:extLst>
              </a:tr>
              <a:tr h="51937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Спортивное мероприятие,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посвящённое Дню России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600150"/>
                  </a:ext>
                </a:extLst>
              </a:tr>
              <a:tr h="7522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Спортивный праздник, посвящённый Дню молодежи России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788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4" y="435604"/>
            <a:ext cx="8117082" cy="598679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0"/>
            <a:ext cx="3536404" cy="214827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0396" y="4437112"/>
            <a:ext cx="3203848" cy="2417811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175" y="2148275"/>
            <a:ext cx="3633048" cy="2402392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8501" y="4596170"/>
            <a:ext cx="2394521" cy="226183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3" y="0"/>
            <a:ext cx="3824437" cy="2492896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4" y="4481736"/>
            <a:ext cx="3528392" cy="237626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8620" y="2332170"/>
            <a:ext cx="3235211" cy="2357576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8" y="2492895"/>
            <a:ext cx="2396902" cy="2057771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3820" y="184499"/>
            <a:ext cx="1800200" cy="207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7795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179"/>
            <a:ext cx="9144000" cy="673133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868395" y="1328290"/>
            <a:ext cx="72135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по Досугу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3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квартал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2025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</a:t>
            </a: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471941"/>
              </p:ext>
            </p:extLst>
          </p:nvPr>
        </p:nvGraphicFramePr>
        <p:xfrm>
          <a:off x="539552" y="1831896"/>
          <a:ext cx="8320326" cy="4934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203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63020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8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21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«День семьи, любви и верности»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1336446"/>
                  </a:ext>
                </a:extLst>
              </a:tr>
              <a:tr h="4759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Праздничный концерт, посвящённый Дню российского флага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3013050"/>
                  </a:ext>
                </a:extLst>
              </a:tr>
              <a:tr h="618928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День открытых дверей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День знаний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99650771"/>
                  </a:ext>
                </a:extLst>
              </a:tr>
              <a:tr h="4765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Концерт-митинг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«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День солидарности в борьбе с терроризмом»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6543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Спортивно-досуговое мероприятие для жителей района Измайлово </a:t>
                      </a: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«Москва,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люблю тебя , столица!»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2151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для жителей района Измайлово, посвящённый Дню старшего поколения</a:t>
                      </a:r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7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Мастер-классы</a:t>
                      </a:r>
                      <a:r>
                        <a:rPr lang="en-US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«День воинской Славы России, Курская битва»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4864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Выставки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творческих работ</a:t>
                      </a:r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246550"/>
                  </a:ext>
                </a:extLst>
              </a:tr>
            </a:tbl>
          </a:graphicData>
        </a:graphic>
      </p:graphicFrame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-39222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5936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476672"/>
            <a:ext cx="7145131" cy="598679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1100" y="320679"/>
            <a:ext cx="2254082" cy="304048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215" y="87107"/>
            <a:ext cx="3115100" cy="211540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53166"/>
            <a:ext cx="3184597" cy="208813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52119" y="4362380"/>
            <a:ext cx="3473819" cy="2439937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5234" y="114025"/>
            <a:ext cx="3189831" cy="2139141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23996" y="2127541"/>
            <a:ext cx="3299473" cy="2244982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968" y="4299754"/>
            <a:ext cx="3237257" cy="2383743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4597" y="2805491"/>
            <a:ext cx="2871465" cy="2063670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67770" y="4872514"/>
            <a:ext cx="2497476" cy="1746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452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6896"/>
            <a:ext cx="9143998" cy="6808770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600876" y="1310405"/>
            <a:ext cx="73033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по Спорту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3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квартал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2025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</a:t>
            </a: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2629351"/>
              </p:ext>
            </p:extLst>
          </p:nvPr>
        </p:nvGraphicFramePr>
        <p:xfrm>
          <a:off x="1617272" y="1884365"/>
          <a:ext cx="6987176" cy="49366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871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59414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2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800" dirty="0">
                        <a:solidFill>
                          <a:schemeClr val="tx2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8827">
                <a:tc>
                  <a:txBody>
                    <a:bodyPr/>
                    <a:lstStyle/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Спортивный праздник,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посвящённый Дню семьи, любви и верности</a:t>
                      </a:r>
                    </a:p>
                    <a:p>
                      <a:pPr algn="ctr"/>
                      <a:endParaRPr lang="ru-RU" sz="1400" baseline="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882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 по футболу, посвящённый Дню физкультурника </a:t>
                      </a:r>
                    </a:p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86132681"/>
                  </a:ext>
                </a:extLst>
              </a:tr>
              <a:tr h="718827">
                <a:tc>
                  <a:txBody>
                    <a:bodyPr/>
                    <a:lstStyle/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Спортивное мероприятие «Весёлые старты», посвящённое Дню флага России</a:t>
                      </a:r>
                    </a:p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0151396"/>
                  </a:ext>
                </a:extLst>
              </a:tr>
              <a:tr h="718827">
                <a:tc>
                  <a:txBody>
                    <a:bodyPr/>
                    <a:lstStyle/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Спортивный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праздник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посвящённый Дню Знаний</a:t>
                      </a:r>
                    </a:p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7292660"/>
                  </a:ext>
                </a:extLst>
              </a:tr>
              <a:tr h="718827">
                <a:tc>
                  <a:txBody>
                    <a:bodyPr/>
                    <a:lstStyle/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Спортивно-досуговый праздник, посвящённый Дню города</a:t>
                      </a:r>
                    </a:p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45830669"/>
                  </a:ext>
                </a:extLst>
              </a:tr>
              <a:tr h="913271">
                <a:tc>
                  <a:txBody>
                    <a:bodyPr/>
                    <a:lstStyle/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 по карате, посвящённые Дню солидарности в борьбе с терроризмом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6496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1189"/>
            <a:ext cx="9144000" cy="689918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15" y="4872151"/>
            <a:ext cx="3064225" cy="1765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9818" y="2686"/>
            <a:ext cx="3096344" cy="22327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2279" y="4698069"/>
            <a:ext cx="3150502" cy="1950291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361" y="2327249"/>
            <a:ext cx="3659420" cy="2316181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66" y="26366"/>
            <a:ext cx="3059832" cy="2169109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66" y="2164354"/>
            <a:ext cx="4023239" cy="2736304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6148" y="46904"/>
            <a:ext cx="2638466" cy="2192252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0044" y="4879853"/>
            <a:ext cx="2335857" cy="175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0923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0"/>
            <a:ext cx="9144000" cy="6899189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551070" y="1300710"/>
            <a:ext cx="721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по Досугу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4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квартал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2025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</a:t>
            </a:r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006894"/>
              </p:ext>
            </p:extLst>
          </p:nvPr>
        </p:nvGraphicFramePr>
        <p:xfrm>
          <a:off x="971600" y="1936333"/>
          <a:ext cx="8091784" cy="49081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17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64280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8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6328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посвящённый Дню учителя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6925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«Единством Родина сильна», посвящённый Дню народного единства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6584358"/>
                  </a:ext>
                </a:extLst>
              </a:tr>
              <a:tr h="581686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посвящённый Международному Дню борьбы против фашизма, расизма и антисемитизма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600630"/>
                  </a:ext>
                </a:extLst>
              </a:tr>
              <a:tr h="379443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 «День матери»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541721"/>
                  </a:ext>
                </a:extLst>
              </a:tr>
              <a:tr h="410286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посвящённый Битве под Москвой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331404"/>
                  </a:ext>
                </a:extLst>
              </a:tr>
              <a:tr h="379443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Уникальное мероприятие «Церемония награждения «Лучшему из лучших»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474903"/>
                  </a:ext>
                </a:extLst>
              </a:tr>
              <a:tr h="412645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с чаепитием, посвящённый  Международному Дню инвалидов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354324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Ансамбля песни «Серебряная нота», посвящённый Дню конституции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Новогоднее представление для жителей района Измайлово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ru-RU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541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Мастер-классы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для жителей района</a:t>
                      </a:r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953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95" y="208414"/>
            <a:ext cx="7145131" cy="5986791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87" y="2831381"/>
            <a:ext cx="3133616" cy="1720548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0072" y="100668"/>
            <a:ext cx="3718882" cy="230425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1513"/>
            <a:ext cx="3995936" cy="272514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9285" y="4711934"/>
            <a:ext cx="3328045" cy="2088232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6470" y="2556493"/>
            <a:ext cx="3048264" cy="1603387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35896" y="575965"/>
            <a:ext cx="1944216" cy="1872208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40111" y="4648945"/>
            <a:ext cx="3003889" cy="2088939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2268" y="5324131"/>
            <a:ext cx="2618130" cy="144155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156649" y="2487414"/>
            <a:ext cx="3286029" cy="275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1741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9104"/>
            <a:ext cx="9143999" cy="6822480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547664" y="1395275"/>
            <a:ext cx="73033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по Спорту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4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квартал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2025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год</a:t>
            </a: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1356750"/>
              </p:ext>
            </p:extLst>
          </p:nvPr>
        </p:nvGraphicFramePr>
        <p:xfrm>
          <a:off x="1331640" y="2130810"/>
          <a:ext cx="7128792" cy="4654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287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9982">
                <a:tc>
                  <a:txBody>
                    <a:bodyPr/>
                    <a:lstStyle/>
                    <a:p>
                      <a:pPr algn="ctr"/>
                      <a:r>
                        <a:rPr lang="ru-RU" sz="18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ГЗ</a:t>
                      </a:r>
                      <a:endParaRPr lang="ru-RU" sz="18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8367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 по футболу, посвящённый Дню старшего поколения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6481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Первенство района Измайлово по спортивному ориентированию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84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Соревнование по общей физической подготовке, посвящённое Дню учителя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84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 п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 каратэ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«Белый пояс», посвящённый Дню народного единства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84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 каратэ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84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Спортивное мероприятие «Новогодний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400" baseline="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квест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«В поисках клада»</a:t>
                      </a:r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0768814"/>
                  </a:ext>
                </a:extLst>
              </a:tr>
              <a:tr h="4684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 айкидо, посвящённый «Новому году»</a:t>
                      </a:r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0795665"/>
                  </a:ext>
                </a:extLst>
              </a:tr>
              <a:tr h="4684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Спортивное мероприятие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по художественной гимнастике «Здравствуй Новый год»</a:t>
                      </a:r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9488072"/>
                  </a:ext>
                </a:extLst>
              </a:tr>
              <a:tr h="468470">
                <a:tc>
                  <a:txBody>
                    <a:bodyPr/>
                    <a:lstStyle/>
                    <a:p>
                      <a:pPr 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Спортивное мероприятие «Новогодние эстафеты»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23839"/>
                  </a:ext>
                </a:extLst>
              </a:tr>
            </a:tbl>
          </a:graphicData>
        </a:graphic>
      </p:graphicFrame>
      <p:pic>
        <p:nvPicPr>
          <p:cNvPr id="11" name="Рисунок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387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27384"/>
            <a:ext cx="9144000" cy="692289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565" y="4722644"/>
            <a:ext cx="3384376" cy="213285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93"/>
          <a:stretch/>
        </p:blipFill>
        <p:spPr>
          <a:xfrm>
            <a:off x="107504" y="60914"/>
            <a:ext cx="3600401" cy="250950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38" y="4516319"/>
            <a:ext cx="3571627" cy="2341681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9418" y="4298750"/>
            <a:ext cx="2304255" cy="256935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545" y="71019"/>
            <a:ext cx="4320480" cy="288032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678" y="2488791"/>
            <a:ext cx="3168352" cy="2232247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21" y="2681108"/>
            <a:ext cx="3618335" cy="2302755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9498" y="1675271"/>
            <a:ext cx="2520280" cy="253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3008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34" y="-244173"/>
            <a:ext cx="9120453" cy="6929694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2068326" y="1265770"/>
            <a:ext cx="552643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Досуговая деятельность</a:t>
            </a:r>
            <a:r>
              <a:rPr lang="en-US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2025 год</a:t>
            </a:r>
            <a:endParaRPr lang="en-US" sz="28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Бюджет </a:t>
            </a:r>
            <a:endParaRPr lang="ru-RU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51" y="764704"/>
            <a:ext cx="2261812" cy="2243522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6943" y="68710"/>
            <a:ext cx="1537057" cy="892135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1542" y="23820"/>
            <a:ext cx="2786439" cy="1057747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34633" y="-153210"/>
            <a:ext cx="5123047" cy="1189856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3847170" y="2276872"/>
            <a:ext cx="597040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Творческая мастерская «Цветочная мастерская» 6+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Творческая мастерская «Чудеса из гипса» 7–14 лет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Родительский клуб «В ритме жизни» 5+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Студия 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эстрадного вокала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«Шоколад» 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7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+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Творческая студия «Волшебная мастерская» 5+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Художественная роспись по дереву 7+</a:t>
            </a:r>
            <a:endParaRPr lang="en-US" sz="1600" dirty="0" smtClean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Развивающие 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занятия «Учись, играя» 5+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Студия 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декоративно-прикладного творчества «</a:t>
            </a:r>
            <a:r>
              <a:rPr lang="ru-RU" sz="1600" dirty="0" err="1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Умейка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» </a:t>
            </a:r>
            <a:endParaRPr lang="ru-RU" sz="1600" dirty="0" smtClean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     4–7 лет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Творческая мастерская «Личность» 5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+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Вокальный ансамбль «Барышни» для жителей 18-45 лет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Ансамбль песни «Серебряная нота» 50+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Хореографический ансамбль «Карамельки» 4–9 лет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Танцевальный клуб «Движение–жизнь» 35+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Творческая мастерская «Умелые ручки» 7–14 лет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Хореография «Леди </a:t>
            </a:r>
            <a:r>
              <a:rPr lang="ru-RU" sz="1600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денс</a:t>
            </a: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» для жителей 18-55 лет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ИЗО студия «Дети искусства» 7–14 лет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Студия детского развития «Кроха» 1,5-3 </a:t>
            </a:r>
            <a:r>
              <a:rPr lang="ru-RU" sz="16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лет</a:t>
            </a:r>
            <a:endParaRPr lang="en-US" sz="1600" dirty="0" smtClean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 smtClean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22151" y="2708920"/>
            <a:ext cx="380603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 smtClean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Клуб 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«Юнармеец»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9–16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Ритмика «Звёздочки» 3+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Пой со мной» 18+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Студия вокала «Премьера» 7+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Театр «Нота» 18+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«Мастерица» 18+ 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«Искусство шитья» 7+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«Шьём для дома и себя» 12+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Лаборатория творчества 8+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Консультация психолога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«Мама и малыш» 1,5–3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лет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«Азбука краеведения» 5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Театр песни «Голосок» 3-15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Игровая комната «</a:t>
            </a:r>
            <a:r>
              <a:rPr lang="ru-RU" sz="1600" dirty="0" err="1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Нескучай</a:t>
            </a: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-Ка» 1,5+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Театральная студия «Твоя роль» 18 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 smtClean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Рисунок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27384"/>
            <a:ext cx="9144000" cy="692289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1077" y="1882484"/>
            <a:ext cx="2962115" cy="2328454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99" y="19472"/>
            <a:ext cx="2730633" cy="2451704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0800" y="19011"/>
            <a:ext cx="3509188" cy="2290841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077" y="2339646"/>
            <a:ext cx="2891577" cy="2129039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99" y="2369902"/>
            <a:ext cx="3495989" cy="2560913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45152" y="53080"/>
            <a:ext cx="2166377" cy="183019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98" y="4876026"/>
            <a:ext cx="3252579" cy="193695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34241" y="4478185"/>
            <a:ext cx="2846196" cy="1900781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49669" y="4371640"/>
            <a:ext cx="3196983" cy="2444734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70"/>
            <a:ext cx="9144000" cy="694505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1763688" y="1445113"/>
            <a:ext cx="584325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Досуговая деятельность 2025 год</a:t>
            </a:r>
          </a:p>
          <a:p>
            <a:pPr algn="ctr"/>
            <a:r>
              <a:rPr lang="ru-RU" sz="2800" b="1" dirty="0" err="1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Внебюджет</a:t>
            </a:r>
            <a:endParaRPr lang="ru-RU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608" y="3055903"/>
            <a:ext cx="7344816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ru-RU" sz="2800" b="1" i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ru-RU" sz="2800" b="1" i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1652434" y="2559740"/>
            <a:ext cx="61271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Студия танца «Модерн» 7–16 лет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ИЗО студия «Образ» 7+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Студия спортивного бального танца 5+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«Пой со мной» 18+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Студия раннего развития «Кроха» 1,5–3 года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Детское шоу-ревю «</a:t>
            </a:r>
            <a:r>
              <a:rPr lang="ru-RU" sz="1600" dirty="0" err="1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Степхаус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»</a:t>
            </a: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5–1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4</a:t>
            </a: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лет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Ансамбль народного</a:t>
            </a: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и сценического танца «Жар-птица» 4–10 лет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Студии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современного танца «</a:t>
            </a:r>
            <a:r>
              <a:rPr lang="en-US" sz="1600" dirty="0" err="1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LikeDance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» 3–9 лет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Консультации психолога 5–90 лет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«Чудо-вышивка» 7–9 лет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«Школа волшебников» 5–8 лет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«Мама и малыш» 1,5–3 года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Школа программирования «</a:t>
            </a: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KIBER ONE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» 6-14 лет</a:t>
            </a: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Робототехника «</a:t>
            </a:r>
            <a:r>
              <a:rPr lang="en-US" sz="1600" dirty="0" err="1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Robo</a:t>
            </a: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Friends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» 6-11 лет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Школа 3</a:t>
            </a:r>
            <a:r>
              <a:rPr lang="en-US" sz="1600" dirty="0" err="1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DKids</a:t>
            </a: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3D 4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-</a:t>
            </a:r>
            <a:r>
              <a:rPr lang="en-US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10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лет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Песочная терапия «Сказки про буквы» 5-7 лет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1600" dirty="0" smtClean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ru-RU" sz="1600" dirty="0"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048" y="129749"/>
            <a:ext cx="7145131" cy="5509295"/>
          </a:xfrm>
          <a:prstGeom prst="rect">
            <a:avLst/>
          </a:prstGeom>
        </p:spPr>
      </p:pic>
      <p:sp>
        <p:nvSpPr>
          <p:cNvPr id="18438" name="AutoShape 6" descr="ОФП( группа здоровья)-9 чел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440" name="AutoShape 8" descr="ОФП( группа здоровья)-9 чел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442" name="AutoShape 10" descr="blob:https://web.whatsapp.com/f2c2081f-7b62-448f-a505-240afb0064e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300" y="4257480"/>
            <a:ext cx="3524626" cy="246738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6912"/>
            <a:ext cx="3131840" cy="2304256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509121"/>
            <a:ext cx="3307157" cy="2329830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5180" y="2325340"/>
            <a:ext cx="3463527" cy="232779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708094"/>
            <a:ext cx="2232248" cy="2137871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88581"/>
            <a:ext cx="3805622" cy="2566685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7882" y="141135"/>
            <a:ext cx="2952328" cy="2495776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1" y="2325340"/>
            <a:ext cx="2814599" cy="2411202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1" y="5174"/>
            <a:ext cx="2297971" cy="26317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8" y="-6896"/>
            <a:ext cx="9140492" cy="6835531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549476" y="1700808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Спортивная деятельность 2025 года</a:t>
            </a:r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07504" y="3038698"/>
            <a:ext cx="4736663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b="1" dirty="0" smtClean="0"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                      БЮДЖЕТ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1600" dirty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Спортивное </a:t>
            </a:r>
            <a:r>
              <a:rPr lang="ru-RU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ориентирование/лыжи 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9 -17 </a:t>
            </a: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лет</a:t>
            </a:r>
            <a:endParaRPr lang="ru-RU" sz="1600" dirty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ВПВС </a:t>
            </a:r>
            <a:r>
              <a:rPr lang="ru-RU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военно-прикладные виды спорта 14-17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Футбол 8-14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ОФП с элементами карате 10-14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Бальные танцы 55+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Гимнастика «5 ключей» 50+</a:t>
            </a:r>
            <a:endParaRPr lang="en-US" sz="1600" dirty="0" smtClean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4981674" y="2989999"/>
            <a:ext cx="4576752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             </a:t>
            </a:r>
            <a:r>
              <a:rPr lang="ru-RU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НЕБЮДЖЕТ</a:t>
            </a:r>
            <a:endParaRPr lang="ru-RU" b="1" dirty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1600" dirty="0" smtClean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LikeDance</a:t>
            </a:r>
            <a:r>
              <a:rPr lang="en-US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(</a:t>
            </a: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хип-хоп) 5-16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Фитнес «Со-творение» 30-60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Айкидо 5-55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Карате </a:t>
            </a:r>
            <a:r>
              <a:rPr lang="ru-RU" sz="1600" dirty="0" err="1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Киокусинкай</a:t>
            </a: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4-17 лет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Тхэквондо 3+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Художественная гимнастика «Алые паруса» 3,5+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Тренажёрный зал 13+</a:t>
            </a:r>
            <a:endParaRPr lang="ru-RU" sz="1600" dirty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ru-RU" sz="1600" dirty="0" smtClean="0">
              <a:solidFill>
                <a:srgbClr val="000000"/>
              </a:solidFill>
              <a:latin typeface="Times New Roman" panose="02020603050405020304" pitchFamily="18" charset="0"/>
              <a:ea typeface="Times New Roman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7384"/>
            <a:ext cx="9036496" cy="688538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1787" y="2264252"/>
            <a:ext cx="3361955" cy="248802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036" y="4280940"/>
            <a:ext cx="3610592" cy="247743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51" y="-22448"/>
            <a:ext cx="2789476" cy="309766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3827" y="2209740"/>
            <a:ext cx="3347336" cy="25425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0738" y="17777"/>
            <a:ext cx="3117006" cy="2291244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1456" y="104924"/>
            <a:ext cx="3489929" cy="2339211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9512" y="2932753"/>
            <a:ext cx="3111515" cy="2053777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0830" y="4587191"/>
            <a:ext cx="2899734" cy="2013937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4844063"/>
            <a:ext cx="2651456" cy="2006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4031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7556" y="465674"/>
            <a:ext cx="7145131" cy="5986791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726751" y="1317955"/>
            <a:ext cx="7577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Мастер-классы, концерты, выставки творческих работ, интересные лекции, спектакли, конкурсы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6432" y="2554216"/>
            <a:ext cx="2083033" cy="213285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4" y="4293096"/>
            <a:ext cx="4065240" cy="256490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40" y="2379388"/>
            <a:ext cx="3408576" cy="2307684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069" y="2206738"/>
            <a:ext cx="3213390" cy="2086358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675476"/>
            <a:ext cx="2483768" cy="216196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990216" y="4274673"/>
            <a:ext cx="2758338" cy="24203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6" y="-39425"/>
            <a:ext cx="9144000" cy="692289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475656" y="1242974"/>
            <a:ext cx="77460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для жителей района в 2025 году</a:t>
            </a:r>
            <a:endParaRPr lang="ru-RU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0342" y="4493349"/>
            <a:ext cx="2933200" cy="220883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25" y="4759651"/>
            <a:ext cx="3533652" cy="1877549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26770" y="2200026"/>
            <a:ext cx="3560811" cy="2250057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72706" y="2295044"/>
            <a:ext cx="2173530" cy="216270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939" y="4669227"/>
            <a:ext cx="2236853" cy="2056596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104" y="2366918"/>
            <a:ext cx="3031833" cy="2090826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979351"/>
            <a:ext cx="2034049" cy="2017601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" y="0"/>
            <a:ext cx="9144000" cy="692289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051720" y="1134566"/>
            <a:ext cx="80853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для жителей района </a:t>
            </a: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2025 году</a:t>
            </a:r>
            <a:endParaRPr lang="ru-RU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768" y="2894912"/>
            <a:ext cx="3187310" cy="2126615"/>
          </a:xfrm>
          <a:prstGeom prst="rect">
            <a:avLst/>
          </a:prstGeom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785" y="1695349"/>
            <a:ext cx="1983214" cy="1588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7" y="2888016"/>
            <a:ext cx="2771800" cy="204822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7" y="4941168"/>
            <a:ext cx="1512535" cy="193489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927" y="5013176"/>
            <a:ext cx="2957143" cy="184482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292" y="4365104"/>
            <a:ext cx="4298596" cy="254173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75"/>
          <a:stretch/>
        </p:blipFill>
        <p:spPr>
          <a:xfrm>
            <a:off x="2731270" y="2894912"/>
            <a:ext cx="2815055" cy="1579246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071" y="1611620"/>
            <a:ext cx="2311833" cy="1256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2621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929"/>
            <a:ext cx="9144000" cy="713929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731893" y="1156600"/>
            <a:ext cx="58096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Мероприятия для жителей района</a:t>
            </a:r>
          </a:p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Праздники двора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6533" y="2121636"/>
            <a:ext cx="4050776" cy="263216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81" y="2207451"/>
            <a:ext cx="2810827" cy="262103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4" b="17864"/>
          <a:stretch/>
        </p:blipFill>
        <p:spPr>
          <a:xfrm>
            <a:off x="107504" y="4293096"/>
            <a:ext cx="3744416" cy="257502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670" y="4590665"/>
            <a:ext cx="3105330" cy="207869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0034" y="2157459"/>
            <a:ext cx="1777128" cy="249106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367" y="4899507"/>
            <a:ext cx="2448272" cy="186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2174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15" y="0"/>
            <a:ext cx="9173515" cy="6858000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1259632" y="332656"/>
            <a:ext cx="69127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4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endParaRPr lang="ru-RU" sz="2400" b="1" i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1981952" y="1242643"/>
            <a:ext cx="59811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Участие в районных мероприятиях</a:t>
            </a: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79" y="2439481"/>
            <a:ext cx="1831237" cy="185361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9592" y="2432585"/>
            <a:ext cx="1872208" cy="1860511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66" y="869418"/>
            <a:ext cx="2261812" cy="2243522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sp>
        <p:nvSpPr>
          <p:cNvPr id="16" name="Прямоугольник 15"/>
          <p:cNvSpPr/>
          <p:nvPr/>
        </p:nvSpPr>
        <p:spPr>
          <a:xfrm>
            <a:off x="-29515" y="4423668"/>
            <a:ext cx="44977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Митинг </a:t>
            </a:r>
            <a:r>
              <a:rPr lang="ru-RU" sz="1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- концерт, посвящённый Дню солидарности </a:t>
            </a:r>
            <a:endParaRPr lang="ru-RU" sz="14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</a:t>
            </a:r>
            <a:r>
              <a:rPr lang="ru-RU" sz="1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борьбе с </a:t>
            </a:r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терроризмом</a:t>
            </a:r>
          </a:p>
        </p:txBody>
      </p:sp>
      <p:sp>
        <p:nvSpPr>
          <p:cNvPr id="17" name="Прямоугольник 16"/>
          <p:cNvSpPr/>
          <p:nvPr/>
        </p:nvSpPr>
        <p:spPr>
          <a:xfrm>
            <a:off x="5681841" y="3629886"/>
            <a:ext cx="28507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Концерт «Лучшему из лучших»  </a:t>
            </a:r>
          </a:p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ТУ «Моссовет»</a:t>
            </a:r>
          </a:p>
        </p:txBody>
      </p:sp>
      <p:sp>
        <p:nvSpPr>
          <p:cNvPr id="18" name="Прямоугольник 17"/>
          <p:cNvSpPr/>
          <p:nvPr/>
        </p:nvSpPr>
        <p:spPr>
          <a:xfrm>
            <a:off x="1334490" y="1700817"/>
            <a:ext cx="3659656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Концерт, посвящённый военнослужащим, </a:t>
            </a:r>
          </a:p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находящимся в зоне СВО</a:t>
            </a:r>
          </a:p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Измайловский Кремль</a:t>
            </a:r>
          </a:p>
        </p:txBody>
      </p:sp>
      <p:sp>
        <p:nvSpPr>
          <p:cNvPr id="19" name="Прямоугольник 18"/>
          <p:cNvSpPr/>
          <p:nvPr/>
        </p:nvSpPr>
        <p:spPr>
          <a:xfrm>
            <a:off x="5681841" y="6112173"/>
            <a:ext cx="2682657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Митинг, посвящённый </a:t>
            </a:r>
          </a:p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80-й годовщине Победы в </a:t>
            </a:r>
          </a:p>
          <a:p>
            <a:pPr algn="ctr"/>
            <a:r>
              <a:rPr lang="ru-RU" sz="1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Великой Отечественной войне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717" y="4481783"/>
            <a:ext cx="1970731" cy="1615082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502" y="4466474"/>
            <a:ext cx="2059507" cy="1645699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97" y="4982636"/>
            <a:ext cx="1945946" cy="1689491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6274" y="4955352"/>
            <a:ext cx="2005686" cy="1689491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86"/>
          <a:stretch/>
        </p:blipFill>
        <p:spPr>
          <a:xfrm>
            <a:off x="5031649" y="1844853"/>
            <a:ext cx="4050468" cy="18044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87" y="85462"/>
            <a:ext cx="9144000" cy="6858000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1475656" y="1276862"/>
            <a:ext cx="679400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«УРА! Каникулы!» </a:t>
            </a:r>
            <a:endParaRPr lang="en-US" sz="2800" b="1" dirty="0" smtClean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Группа кратковременного пребывания в летнем лагере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36296" y="6228601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  <a:endParaRPr lang="ru-RU" sz="1600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AutoShape 2" descr="blob:https://web.whatsapp.com/87e15724-7c7a-4fb4-b822-ce0221b47ad9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7" name="Рисунок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59" y="2564905"/>
            <a:ext cx="3882869" cy="266429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6927" y="3284796"/>
            <a:ext cx="3359569" cy="351532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109" y="2680847"/>
            <a:ext cx="2844100" cy="1900281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72" b="16278"/>
          <a:stretch/>
        </p:blipFill>
        <p:spPr>
          <a:xfrm>
            <a:off x="2627783" y="4581128"/>
            <a:ext cx="3018631" cy="2132856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58" y="5120135"/>
            <a:ext cx="2658733" cy="170045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52221"/>
            <a:ext cx="9001000" cy="7020000"/>
          </a:xfrm>
          <a:prstGeom prst="rect">
            <a:avLst/>
          </a:prstGeom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630400" y="-10969625"/>
            <a:ext cx="10080000" cy="75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73816" y="-10396536"/>
            <a:ext cx="9600000" cy="72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90701"/>
            <a:ext cx="5759864" cy="3982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" y="-9458"/>
            <a:ext cx="4680520" cy="340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617" y="4449837"/>
            <a:ext cx="3606335" cy="242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547" y="141819"/>
            <a:ext cx="4720453" cy="3356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612" y="2852936"/>
            <a:ext cx="3096344" cy="195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2099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7" y="0"/>
            <a:ext cx="9144000" cy="6984776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547664" y="1229814"/>
            <a:ext cx="45648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Работа в зимний период</a:t>
            </a:r>
          </a:p>
          <a:p>
            <a:pPr algn="ctr"/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Зима В МОСКВЕ каток</a:t>
            </a: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42" y="2276872"/>
            <a:ext cx="4459919" cy="2106407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027" y="4725144"/>
            <a:ext cx="4355891" cy="1985797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1881" y="5106656"/>
            <a:ext cx="2304256" cy="1693105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416341"/>
            <a:ext cx="4106713" cy="2310026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6007" y="2157985"/>
            <a:ext cx="4737873" cy="3157348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7518" y="1289801"/>
            <a:ext cx="2172481" cy="1421814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4839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1" y="53412"/>
            <a:ext cx="9144000" cy="6984776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1703415" y="1154741"/>
            <a:ext cx="45648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Работа в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летний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период</a:t>
            </a:r>
          </a:p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Лето 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</a:t>
            </a: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МОСКВЕ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0475" y="223144"/>
            <a:ext cx="1537057" cy="89213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5573" y="139005"/>
            <a:ext cx="2786439" cy="1057747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52823"/>
            <a:ext cx="2824622" cy="2227261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071" y="4194724"/>
            <a:ext cx="3692930" cy="274028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193" y="4436394"/>
            <a:ext cx="3220968" cy="2542972"/>
          </a:xfrm>
          <a:prstGeom prst="rect">
            <a:avLst/>
          </a:prstGeom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292" y="2160672"/>
            <a:ext cx="4885865" cy="2455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7446" y="2031453"/>
            <a:ext cx="4236554" cy="2477667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5" y="2263847"/>
            <a:ext cx="2027815" cy="2428821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186" y="746477"/>
            <a:ext cx="2261812" cy="224352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34445" y="0"/>
            <a:ext cx="5123047" cy="11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4668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37" y="-64895"/>
            <a:ext cx="9144000" cy="6922895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2532008" y="1186449"/>
            <a:ext cx="44644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Московское долголетие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36296" y="6228601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  <a:endParaRPr lang="ru-RU" sz="1600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4572000" y="2348880"/>
            <a:ext cx="4464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4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endParaRPr lang="ru-RU" sz="2400" b="1" i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465" name="Rectangle 1"/>
          <p:cNvSpPr>
            <a:spLocks noChangeArrowheads="1"/>
          </p:cNvSpPr>
          <p:nvPr/>
        </p:nvSpPr>
        <p:spPr bwMode="auto">
          <a:xfrm rot="10800000" flipV="1">
            <a:off x="5940630" y="1928697"/>
            <a:ext cx="320577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Территориальное управление является поставщиком проекта «Московское Долголетие».</a:t>
            </a:r>
          </a:p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</a:t>
            </a:r>
          </a:p>
          <a:p>
            <a:pPr algn="r"/>
            <a:r>
              <a:rPr lang="ru-RU" sz="1400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2025 году в ТУ «Моссовет»</a:t>
            </a:r>
          </a:p>
          <a:p>
            <a:pPr algn="r"/>
            <a:r>
              <a:rPr lang="ru-RU" sz="1400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(Измайлово, Северное Измайлово)</a:t>
            </a:r>
          </a:p>
          <a:p>
            <a:pPr algn="r"/>
            <a:r>
              <a:rPr lang="ru-RU" sz="1400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ГБУ г. Москвы «ОКЦ ВАО»  </a:t>
            </a:r>
            <a:endParaRPr lang="ru-RU" sz="1400" dirty="0" smtClean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ru-RU" sz="14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рамках проекта «Московское долголетие» было </a:t>
            </a:r>
            <a:r>
              <a:rPr lang="ru-RU" sz="1400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открыто </a:t>
            </a:r>
            <a:r>
              <a:rPr lang="ru-RU" sz="14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31 групп для населения района </a:t>
            </a:r>
            <a:r>
              <a:rPr lang="ru-RU" sz="1400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Измайлово.</a:t>
            </a:r>
          </a:p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400" u="none" strike="noStrike" cap="none" normalizeH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Ж</a:t>
            </a:r>
            <a:r>
              <a:rPr kumimoji="0" lang="en-US" sz="1400" u="none" strike="noStrike" cap="none" normalizeH="0" baseline="0" dirty="0" err="1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ител</a:t>
            </a:r>
            <a:r>
              <a:rPr kumimoji="0" lang="ru-RU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и</a:t>
            </a:r>
            <a:r>
              <a:rPr kumimoji="0" lang="en-US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старшего </a:t>
            </a:r>
            <a:r>
              <a:rPr kumimoji="0" lang="en-US" sz="1400" u="none" strike="noStrike" cap="none" normalizeH="0" baseline="0" dirty="0" err="1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поколения</a:t>
            </a:r>
            <a:r>
              <a:rPr kumimoji="0" lang="en-US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</a:t>
            </a:r>
            <a:r>
              <a:rPr kumimoji="0" lang="ru-RU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посещают занятия по следующим направлениям</a:t>
            </a:r>
            <a:r>
              <a:rPr kumimoji="0" lang="en-US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: хоровое пение, </a:t>
            </a:r>
            <a:r>
              <a:rPr kumimoji="0" lang="ru-RU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художественно-прикладное </a:t>
            </a:r>
          </a:p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творчество</a:t>
            </a:r>
            <a:r>
              <a:rPr kumimoji="0" lang="en-US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и </a:t>
            </a:r>
            <a:endParaRPr kumimoji="0" lang="ru-RU" sz="1400" u="none" strike="noStrike" cap="none" normalizeH="0" baseline="0" dirty="0" smtClean="0">
              <a:ln>
                <a:noFill/>
              </a:ln>
              <a:effectLst/>
              <a:latin typeface="Times New Roman" panose="02020603050405020304" pitchFamily="18" charset="0"/>
              <a:ea typeface="Calibri" pitchFamily="34" charset="0"/>
              <a:cs typeface="Times New Roman" panose="02020603050405020304" pitchFamily="18" charset="0"/>
            </a:endParaRPr>
          </a:p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u="none" strike="noStrike" cap="none" normalizeH="0" baseline="0" dirty="0" err="1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оздоровительные</a:t>
            </a:r>
            <a:r>
              <a:rPr kumimoji="0" lang="en-US" sz="1400" u="none" strike="noStrike" cap="none" normalizeH="0" baseline="0" dirty="0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</a:t>
            </a:r>
            <a:r>
              <a:rPr kumimoji="0" lang="en-US" sz="1400" u="none" strike="noStrike" cap="none" normalizeH="0" baseline="0" dirty="0" err="1" smtClean="0">
                <a:ln>
                  <a:noFill/>
                </a:ln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занятия</a:t>
            </a:r>
            <a:r>
              <a:rPr lang="ru-RU" sz="1400" dirty="0" smtClean="0"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, </a:t>
            </a:r>
          </a:p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400" dirty="0" smtClean="0"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а также принимают активное участие в выездных концертах </a:t>
            </a:r>
          </a:p>
          <a:p>
            <a:pPr marL="0" marR="0" lvl="0" indent="449263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400" dirty="0" smtClean="0"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и мастер-классах. </a:t>
            </a:r>
            <a:r>
              <a:rPr lang="ru-RU" sz="1400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</a:t>
            </a:r>
            <a:r>
              <a:rPr kumimoji="0" lang="ru-RU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16" y="3179878"/>
            <a:ext cx="4043828" cy="2598816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865" y="4809555"/>
            <a:ext cx="3468857" cy="2092448"/>
          </a:xfrm>
          <a:prstGeom prst="rect">
            <a:avLst/>
          </a:prstGeom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61246"/>
            <a:ext cx="3576632" cy="1887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377" y="5415173"/>
            <a:ext cx="1757399" cy="1486830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03966" y="2907221"/>
            <a:ext cx="1949466" cy="2061232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6396" y="1812970"/>
            <a:ext cx="1467325" cy="1416389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46" y="51560"/>
            <a:ext cx="9114616" cy="67278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32066" y="1198925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Наши достижения</a:t>
            </a:r>
            <a:endParaRPr lang="ru-RU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5" y="3699069"/>
            <a:ext cx="2744757" cy="3170905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584" y="1806208"/>
            <a:ext cx="3252596" cy="2054840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96136" y="4653137"/>
            <a:ext cx="3347864" cy="2204864"/>
          </a:xfrm>
          <a:prstGeom prst="rect">
            <a:avLst/>
          </a:prstGeom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091" y="1685457"/>
            <a:ext cx="301210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993" y="3705965"/>
            <a:ext cx="3087362" cy="3062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209" y="1275476"/>
            <a:ext cx="2108790" cy="2585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193" y="908720"/>
            <a:ext cx="2261812" cy="2243522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722" y="3440015"/>
            <a:ext cx="2784595" cy="1597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72" y="634589"/>
            <a:ext cx="7145131" cy="598679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43808" y="479715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dirty="0"/>
          </a:p>
        </p:txBody>
      </p:sp>
      <p:sp>
        <p:nvSpPr>
          <p:cNvPr id="9" name="Прямоугольник 8"/>
          <p:cNvSpPr/>
          <p:nvPr/>
        </p:nvSpPr>
        <p:spPr>
          <a:xfrm>
            <a:off x="251520" y="2574781"/>
            <a:ext cx="878497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2025 году значительно поднят уровень и качество проводимых мероприятий, к занятиям в территориальном управлении привлечены жители, с удовольствием посещающие разнообразные занятия и мероприятия территориального управления. </a:t>
            </a:r>
            <a:endParaRPr lang="en-US" sz="2000" b="1" dirty="0" smtClean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endParaRPr lang="ru-RU" sz="2000" b="1" dirty="0" smtClean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ru-RU" sz="2000" b="1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В конкурентной среде, где услуги подобного рода предоставляет большое количество разных организаций, территориальное управление ориентируется на качественное, профильное оказание услуг, а также воспитание и развитие индивидуальных способностей каждого воспитанника и занимающегося творческих коллективов и спортивных секций.</a:t>
            </a: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2" y="0"/>
            <a:ext cx="9127568" cy="676235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43808" y="479715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dirty="0"/>
          </a:p>
        </p:txBody>
      </p:sp>
      <p:sp>
        <p:nvSpPr>
          <p:cNvPr id="9" name="Прямоугольник 8"/>
          <p:cNvSpPr/>
          <p:nvPr/>
        </p:nvSpPr>
        <p:spPr>
          <a:xfrm>
            <a:off x="292633" y="3061072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СПАСИБО ЗА ВНИМАНИЕ!</a:t>
            </a:r>
            <a:endParaRPr lang="ru-RU" sz="4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6" y="746477"/>
            <a:ext cx="2261812" cy="2243522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942" y="223144"/>
            <a:ext cx="1537057" cy="892135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503" y="139005"/>
            <a:ext cx="2786439" cy="1057747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9515" y="0"/>
            <a:ext cx="5123047" cy="1189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ерая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TM02900688[[fn=Аспект]]</Template>
  <TotalTime>16557</TotalTime>
  <Words>1994</Words>
  <Application>Microsoft Office PowerPoint</Application>
  <PresentationFormat>Экран (4:3)</PresentationFormat>
  <Paragraphs>425</Paragraphs>
  <Slides>47</Slides>
  <Notes>10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47</vt:i4>
      </vt:variant>
    </vt:vector>
  </HeadingPairs>
  <TitlesOfParts>
    <vt:vector size="52" baseType="lpstr">
      <vt:lpstr>Arial</vt:lpstr>
      <vt:lpstr>Calibri</vt:lpstr>
      <vt:lpstr>Tahoma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В 2025 году в ТУ «Моссовет» (Измайлово, Северное Измайлово)  было проведено более 100 мероприятий для жителей района Измайлово</vt:lpstr>
      <vt:lpstr>Мероприятия по Досугу 1 квартал 2025 год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Ирина</dc:creator>
  <cp:lastModifiedBy>User</cp:lastModifiedBy>
  <cp:revision>603</cp:revision>
  <dcterms:created xsi:type="dcterms:W3CDTF">2018-10-29T12:28:27Z</dcterms:created>
  <dcterms:modified xsi:type="dcterms:W3CDTF">2026-05-12T11:05:01Z</dcterms:modified>
</cp:coreProperties>
</file>