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399" r:id="rId2"/>
    <p:sldId id="377" r:id="rId3"/>
    <p:sldId id="378" r:id="rId4"/>
    <p:sldId id="379" r:id="rId5"/>
    <p:sldId id="380" r:id="rId6"/>
    <p:sldId id="381" r:id="rId7"/>
    <p:sldId id="382" r:id="rId8"/>
    <p:sldId id="394" r:id="rId9"/>
    <p:sldId id="383" r:id="rId10"/>
    <p:sldId id="384" r:id="rId11"/>
    <p:sldId id="396" r:id="rId12"/>
    <p:sldId id="385" r:id="rId13"/>
    <p:sldId id="397" r:id="rId14"/>
    <p:sldId id="386" r:id="rId15"/>
    <p:sldId id="387" r:id="rId16"/>
    <p:sldId id="389" r:id="rId17"/>
    <p:sldId id="358" r:id="rId18"/>
    <p:sldId id="398" r:id="rId19"/>
    <p:sldId id="373" r:id="rId20"/>
    <p:sldId id="390" r:id="rId21"/>
    <p:sldId id="361" r:id="rId22"/>
    <p:sldId id="372" r:id="rId23"/>
    <p:sldId id="371" r:id="rId24"/>
    <p:sldId id="363" r:id="rId25"/>
    <p:sldId id="370" r:id="rId26"/>
    <p:sldId id="391" r:id="rId27"/>
    <p:sldId id="369" r:id="rId28"/>
    <p:sldId id="364" r:id="rId29"/>
    <p:sldId id="368" r:id="rId30"/>
    <p:sldId id="367" r:id="rId31"/>
    <p:sldId id="341" r:id="rId32"/>
    <p:sldId id="393" r:id="rId33"/>
    <p:sldId id="355" r:id="rId34"/>
    <p:sldId id="352" r:id="rId35"/>
    <p:sldId id="349" r:id="rId36"/>
    <p:sldId id="356" r:id="rId37"/>
    <p:sldId id="297" r:id="rId38"/>
    <p:sldId id="400" r:id="rId39"/>
    <p:sldId id="401" r:id="rId40"/>
    <p:sldId id="402" r:id="rId41"/>
    <p:sldId id="302" r:id="rId42"/>
    <p:sldId id="263" r:id="rId43"/>
    <p:sldId id="351" r:id="rId44"/>
  </p:sldIdLst>
  <p:sldSz cx="9144000" cy="6858000" type="screen4x3"/>
  <p:notesSz cx="6797675" cy="9926638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4222F"/>
    <a:srgbClr val="C42231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Средний стиль 2 - акцент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Светлый стиль 1 - акцент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Стиль из темы 1 - акцент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8B1032C-EA38-4F05-BA0D-38AFFFC7BED3}" styleName="Светлый стиль 3 - акцент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Средний стиль 1 - акцент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1E4AEA4-8DFA-4A89-87EB-49C32662AFE0}" styleName="Средний стиль 2 —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Средний стиль 2 — акцент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083E6E3-FA7D-4D7B-A595-EF9225AFEA82}" styleName="Светлый стиль 1 — акцент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CF1AB2-1976-4502-BF36-3FF5EA218861}" styleName="Средний стиль 4 —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Средний стиль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Средний стиль 2 —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370" autoAdjust="0"/>
    <p:restoredTop sz="99195" autoAdjust="0"/>
  </p:normalViewPr>
  <p:slideViewPr>
    <p:cSldViewPr>
      <p:cViewPr varScale="1">
        <p:scale>
          <a:sx n="77" d="100"/>
          <a:sy n="77" d="100"/>
        </p:scale>
        <p:origin x="139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F50B78-1F50-4390-8C28-5A7BD7E6D21A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AA5A0-1541-4660-8BD5-B61BE61DC92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98981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31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5378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4AA5A0-1541-4660-8BD5-B61BE61DC928}" type="slidenum">
              <a:rPr lang="ru-RU" smtClean="0"/>
              <a:pPr/>
              <a:t>32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9261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13.05.2025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image" Target="../media/image8.svg"/><Relationship Id="rId10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0" Type="http://schemas.openxmlformats.org/officeDocument/2006/relationships/image" Target="../media/image8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0" Type="http://schemas.openxmlformats.org/officeDocument/2006/relationships/image" Target="../media/image80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9.png"/><Relationship Id="rId12" Type="http://schemas.openxmlformats.org/officeDocument/2006/relationships/image" Target="../media/image3.png"/><Relationship Id="rId17" Type="http://schemas.openxmlformats.org/officeDocument/2006/relationships/image" Target="../media/image12.png"/><Relationship Id="rId2" Type="http://schemas.openxmlformats.org/officeDocument/2006/relationships/image" Target="../media/image5.pn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7.png"/><Relationship Id="rId10" Type="http://schemas.openxmlformats.org/officeDocument/2006/relationships/image" Target="../media/image80.svg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13.jp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15.png"/><Relationship Id="rId10" Type="http://schemas.openxmlformats.org/officeDocument/2006/relationships/image" Target="../media/image80.svg"/><Relationship Id="rId1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17.jpe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19.jpeg"/><Relationship Id="rId10" Type="http://schemas.openxmlformats.org/officeDocument/2006/relationships/image" Target="../media/image80.svg"/><Relationship Id="rId1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20.pn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22.png"/><Relationship Id="rId10" Type="http://schemas.openxmlformats.org/officeDocument/2006/relationships/image" Target="../media/image80.svg"/><Relationship Id="rId1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24.pn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26.png"/><Relationship Id="rId10" Type="http://schemas.openxmlformats.org/officeDocument/2006/relationships/image" Target="../media/image80.svg"/><Relationship Id="rId1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27.pn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0" Type="http://schemas.openxmlformats.org/officeDocument/2006/relationships/image" Target="../media/image80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28.pn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30.png"/><Relationship Id="rId10" Type="http://schemas.openxmlformats.org/officeDocument/2006/relationships/image" Target="../media/image80.svg"/><Relationship Id="rId1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32.png"/><Relationship Id="rId12" Type="http://schemas.openxmlformats.org/officeDocument/2006/relationships/image" Target="../media/image3.png"/><Relationship Id="rId17" Type="http://schemas.openxmlformats.org/officeDocument/2006/relationships/image" Target="../media/image36.png"/><Relationship Id="rId2" Type="http://schemas.openxmlformats.org/officeDocument/2006/relationships/image" Target="../media/image5.png"/><Relationship Id="rId16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34.png"/><Relationship Id="rId10" Type="http://schemas.openxmlformats.org/officeDocument/2006/relationships/image" Target="../media/image80.svg"/><Relationship Id="rId1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37.pn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39.png"/><Relationship Id="rId10" Type="http://schemas.openxmlformats.org/officeDocument/2006/relationships/image" Target="../media/image80.svg"/><Relationship Id="rId1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40.png"/><Relationship Id="rId12" Type="http://schemas.openxmlformats.org/officeDocument/2006/relationships/image" Target="../media/image3.png"/><Relationship Id="rId2" Type="http://schemas.openxmlformats.org/officeDocument/2006/relationships/image" Target="../media/image5.png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42.png"/><Relationship Id="rId10" Type="http://schemas.openxmlformats.org/officeDocument/2006/relationships/image" Target="../media/image80.svg"/><Relationship Id="rId1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44.png"/><Relationship Id="rId12" Type="http://schemas.openxmlformats.org/officeDocument/2006/relationships/image" Target="../media/image3.png"/><Relationship Id="rId17" Type="http://schemas.openxmlformats.org/officeDocument/2006/relationships/image" Target="../media/image48.png"/><Relationship Id="rId2" Type="http://schemas.openxmlformats.org/officeDocument/2006/relationships/image" Target="../media/image5.pn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46.png"/><Relationship Id="rId10" Type="http://schemas.openxmlformats.org/officeDocument/2006/relationships/image" Target="../media/image80.svg"/><Relationship Id="rId1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49.png"/><Relationship Id="rId18" Type="http://schemas.openxmlformats.org/officeDocument/2006/relationships/image" Target="../media/image54.png"/><Relationship Id="rId21" Type="http://schemas.openxmlformats.org/officeDocument/2006/relationships/image" Target="../media/image57.png"/><Relationship Id="rId12" Type="http://schemas.openxmlformats.org/officeDocument/2006/relationships/image" Target="../media/image3.png"/><Relationship Id="rId17" Type="http://schemas.openxmlformats.org/officeDocument/2006/relationships/image" Target="../media/image53.png"/><Relationship Id="rId2" Type="http://schemas.openxmlformats.org/officeDocument/2006/relationships/image" Target="../media/image5.png"/><Relationship Id="rId16" Type="http://schemas.openxmlformats.org/officeDocument/2006/relationships/image" Target="../media/image52.png"/><Relationship Id="rId20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51.png"/><Relationship Id="rId10" Type="http://schemas.openxmlformats.org/officeDocument/2006/relationships/image" Target="../media/image80.svg"/><Relationship Id="rId19" Type="http://schemas.openxmlformats.org/officeDocument/2006/relationships/image" Target="../media/image55.png"/><Relationship Id="rId14" Type="http://schemas.openxmlformats.org/officeDocument/2006/relationships/image" Target="../media/image5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58.png"/><Relationship Id="rId18" Type="http://schemas.openxmlformats.org/officeDocument/2006/relationships/image" Target="../media/image63.png"/><Relationship Id="rId12" Type="http://schemas.openxmlformats.org/officeDocument/2006/relationships/image" Target="../media/image3.png"/><Relationship Id="rId17" Type="http://schemas.openxmlformats.org/officeDocument/2006/relationships/image" Target="../media/image62.png"/><Relationship Id="rId2" Type="http://schemas.openxmlformats.org/officeDocument/2006/relationships/image" Target="../media/image5.png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8.jpeg"/><Relationship Id="rId15" Type="http://schemas.openxmlformats.org/officeDocument/2006/relationships/image" Target="../media/image60.png"/><Relationship Id="rId10" Type="http://schemas.openxmlformats.org/officeDocument/2006/relationships/image" Target="../media/image80.svg"/><Relationship Id="rId14" Type="http://schemas.openxmlformats.org/officeDocument/2006/relationships/image" Target="../media/image5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13" Type="http://schemas.openxmlformats.org/officeDocument/2006/relationships/image" Target="../media/image93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12" Type="http://schemas.openxmlformats.org/officeDocument/2006/relationships/image" Target="../media/image9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11" Type="http://schemas.openxmlformats.org/officeDocument/2006/relationships/image" Target="../media/image91.pn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png"/><Relationship Id="rId11" Type="http://schemas.openxmlformats.org/officeDocument/2006/relationships/image" Target="../media/image109.png"/><Relationship Id="rId5" Type="http://schemas.openxmlformats.org/officeDocument/2006/relationships/image" Target="../media/image103.png"/><Relationship Id="rId10" Type="http://schemas.openxmlformats.org/officeDocument/2006/relationships/image" Target="../media/image108.png"/><Relationship Id="rId4" Type="http://schemas.openxmlformats.org/officeDocument/2006/relationships/image" Target="../media/image102.png"/><Relationship Id="rId9" Type="http://schemas.openxmlformats.org/officeDocument/2006/relationships/image" Target="../media/image10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3" Type="http://schemas.openxmlformats.org/officeDocument/2006/relationships/image" Target="../media/image111.png"/><Relationship Id="rId7" Type="http://schemas.openxmlformats.org/officeDocument/2006/relationships/image" Target="../media/image114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png"/><Relationship Id="rId5" Type="http://schemas.openxmlformats.org/officeDocument/2006/relationships/image" Target="../media/image112.png"/><Relationship Id="rId10" Type="http://schemas.openxmlformats.org/officeDocument/2006/relationships/image" Target="../media/image117.png"/><Relationship Id="rId4" Type="http://schemas.openxmlformats.org/officeDocument/2006/relationships/image" Target="../media/image8.jpeg"/><Relationship Id="rId9" Type="http://schemas.openxmlformats.org/officeDocument/2006/relationships/image" Target="../media/image11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3" Type="http://schemas.openxmlformats.org/officeDocument/2006/relationships/image" Target="../media/image118.png"/><Relationship Id="rId7" Type="http://schemas.openxmlformats.org/officeDocument/2006/relationships/image" Target="../media/image12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1.png"/><Relationship Id="rId5" Type="http://schemas.openxmlformats.org/officeDocument/2006/relationships/image" Target="../media/image120.png"/><Relationship Id="rId4" Type="http://schemas.openxmlformats.org/officeDocument/2006/relationships/image" Target="../media/image119.png"/><Relationship Id="rId9" Type="http://schemas.openxmlformats.org/officeDocument/2006/relationships/image" Target="../media/image124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8.png"/><Relationship Id="rId11" Type="http://schemas.openxmlformats.org/officeDocument/2006/relationships/image" Target="../media/image133.png"/><Relationship Id="rId5" Type="http://schemas.openxmlformats.org/officeDocument/2006/relationships/image" Target="../media/image127.png"/><Relationship Id="rId10" Type="http://schemas.openxmlformats.org/officeDocument/2006/relationships/image" Target="../media/image132.png"/><Relationship Id="rId4" Type="http://schemas.openxmlformats.org/officeDocument/2006/relationships/image" Target="../media/image126.png"/><Relationship Id="rId9" Type="http://schemas.openxmlformats.org/officeDocument/2006/relationships/image" Target="../media/image13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png"/><Relationship Id="rId3" Type="http://schemas.openxmlformats.org/officeDocument/2006/relationships/image" Target="../media/image8.jpeg"/><Relationship Id="rId7" Type="http://schemas.openxmlformats.org/officeDocument/2006/relationships/image" Target="../media/image1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6.png"/><Relationship Id="rId5" Type="http://schemas.openxmlformats.org/officeDocument/2006/relationships/image" Target="../media/image135.png"/><Relationship Id="rId4" Type="http://schemas.openxmlformats.org/officeDocument/2006/relationships/image" Target="../media/image1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4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1.png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3" Type="http://schemas.openxmlformats.org/officeDocument/2006/relationships/image" Target="../media/image144.png"/><Relationship Id="rId7" Type="http://schemas.openxmlformats.org/officeDocument/2006/relationships/image" Target="../media/image147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6.png"/><Relationship Id="rId5" Type="http://schemas.openxmlformats.org/officeDocument/2006/relationships/image" Target="../media/image145.png"/><Relationship Id="rId4" Type="http://schemas.openxmlformats.org/officeDocument/2006/relationships/image" Target="../media/image8.jpeg"/><Relationship Id="rId9" Type="http://schemas.openxmlformats.org/officeDocument/2006/relationships/image" Target="../media/image14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3.png"/><Relationship Id="rId5" Type="http://schemas.openxmlformats.org/officeDocument/2006/relationships/image" Target="../media/image152.png"/><Relationship Id="rId10" Type="http://schemas.openxmlformats.org/officeDocument/2006/relationships/image" Target="../media/image157.png"/><Relationship Id="rId4" Type="http://schemas.openxmlformats.org/officeDocument/2006/relationships/image" Target="../media/image151.png"/><Relationship Id="rId9" Type="http://schemas.openxmlformats.org/officeDocument/2006/relationships/image" Target="../media/image15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3" Type="http://schemas.openxmlformats.org/officeDocument/2006/relationships/image" Target="../media/image158.png"/><Relationship Id="rId7" Type="http://schemas.openxmlformats.org/officeDocument/2006/relationships/image" Target="../media/image16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1.png"/><Relationship Id="rId5" Type="http://schemas.openxmlformats.org/officeDocument/2006/relationships/image" Target="../media/image160.png"/><Relationship Id="rId10" Type="http://schemas.openxmlformats.org/officeDocument/2006/relationships/image" Target="../media/image165.png"/><Relationship Id="rId4" Type="http://schemas.openxmlformats.org/officeDocument/2006/relationships/image" Target="../media/image159.png"/><Relationship Id="rId9" Type="http://schemas.openxmlformats.org/officeDocument/2006/relationships/image" Target="../media/image16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2.png"/><Relationship Id="rId3" Type="http://schemas.openxmlformats.org/officeDocument/2006/relationships/image" Target="../media/image167.png"/><Relationship Id="rId7" Type="http://schemas.openxmlformats.org/officeDocument/2006/relationships/image" Target="../media/image171.png"/><Relationship Id="rId12" Type="http://schemas.openxmlformats.org/officeDocument/2006/relationships/image" Target="../media/image176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0.png"/><Relationship Id="rId11" Type="http://schemas.openxmlformats.org/officeDocument/2006/relationships/image" Target="../media/image175.png"/><Relationship Id="rId5" Type="http://schemas.openxmlformats.org/officeDocument/2006/relationships/image" Target="../media/image169.png"/><Relationship Id="rId10" Type="http://schemas.openxmlformats.org/officeDocument/2006/relationships/image" Target="../media/image174.png"/><Relationship Id="rId4" Type="http://schemas.openxmlformats.org/officeDocument/2006/relationships/image" Target="../media/image168.png"/><Relationship Id="rId9" Type="http://schemas.openxmlformats.org/officeDocument/2006/relationships/image" Target="../media/image17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4.png"/><Relationship Id="rId18" Type="http://schemas.openxmlformats.org/officeDocument/2006/relationships/image" Target="../media/image179.png"/><Relationship Id="rId12" Type="http://schemas.openxmlformats.org/officeDocument/2006/relationships/image" Target="../media/image178.png"/><Relationship Id="rId17" Type="http://schemas.openxmlformats.org/officeDocument/2006/relationships/image" Target="../media/image80.svg"/><Relationship Id="rId2" Type="http://schemas.openxmlformats.org/officeDocument/2006/relationships/image" Target="../media/image3.png"/><Relationship Id="rId20" Type="http://schemas.openxmlformats.org/officeDocument/2006/relationships/image" Target="../media/image181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177.png"/><Relationship Id="rId6" Type="http://schemas.openxmlformats.org/officeDocument/2006/relationships/image" Target="../media/image40.svg"/><Relationship Id="rId10" Type="http://schemas.openxmlformats.org/officeDocument/2006/relationships/hyperlink" Target="https://t.me/mossovet_tu_izmailovo" TargetMode="External"/><Relationship Id="rId19" Type="http://schemas.openxmlformats.org/officeDocument/2006/relationships/image" Target="../media/image180.png"/><Relationship Id="rId9" Type="http://schemas.openxmlformats.org/officeDocument/2006/relationships/hyperlink" Target="https://vk.com/mossovet_tu_sevizmailovo" TargetMode="External"/><Relationship Id="rId1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7" Type="http://schemas.openxmlformats.org/officeDocument/2006/relationships/image" Target="../media/image80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svg"/><Relationship Id="rId10" Type="http://schemas.openxmlformats.org/officeDocument/2006/relationships/image" Target="../media/image5.png"/><Relationship Id="rId9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8" Type="http://schemas.openxmlformats.org/officeDocument/2006/relationships/image" Target="../media/image182.jpeg"/><Relationship Id="rId21" Type="http://schemas.openxmlformats.org/officeDocument/2006/relationships/image" Target="../media/image185.jpeg"/><Relationship Id="rId17" Type="http://schemas.openxmlformats.org/officeDocument/2006/relationships/image" Target="../media/image80.svg"/><Relationship Id="rId2" Type="http://schemas.openxmlformats.org/officeDocument/2006/relationships/image" Target="../media/image3.png"/><Relationship Id="rId20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svg"/><Relationship Id="rId24" Type="http://schemas.openxmlformats.org/officeDocument/2006/relationships/image" Target="../media/image188.png"/><Relationship Id="rId23" Type="http://schemas.openxmlformats.org/officeDocument/2006/relationships/image" Target="../media/image187.png"/><Relationship Id="rId10" Type="http://schemas.openxmlformats.org/officeDocument/2006/relationships/image" Target="../media/image5.png"/><Relationship Id="rId19" Type="http://schemas.openxmlformats.org/officeDocument/2006/relationships/image" Target="../media/image183.jpeg"/><Relationship Id="rId9" Type="http://schemas.openxmlformats.org/officeDocument/2006/relationships/image" Target="../media/image4.png"/><Relationship Id="rId22" Type="http://schemas.openxmlformats.org/officeDocument/2006/relationships/image" Target="../media/image186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8" Type="http://schemas.openxmlformats.org/officeDocument/2006/relationships/image" Target="../media/image189.jpeg"/><Relationship Id="rId21" Type="http://schemas.openxmlformats.org/officeDocument/2006/relationships/image" Target="../media/image192.png"/><Relationship Id="rId17" Type="http://schemas.openxmlformats.org/officeDocument/2006/relationships/image" Target="../media/image80.svg"/><Relationship Id="rId2" Type="http://schemas.openxmlformats.org/officeDocument/2006/relationships/image" Target="../media/image3.png"/><Relationship Id="rId20" Type="http://schemas.openxmlformats.org/officeDocument/2006/relationships/image" Target="../media/image1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svg"/><Relationship Id="rId24" Type="http://schemas.openxmlformats.org/officeDocument/2006/relationships/image" Target="../media/image195.png"/><Relationship Id="rId23" Type="http://schemas.openxmlformats.org/officeDocument/2006/relationships/image" Target="../media/image194.png"/><Relationship Id="rId10" Type="http://schemas.openxmlformats.org/officeDocument/2006/relationships/image" Target="../media/image5.png"/><Relationship Id="rId19" Type="http://schemas.openxmlformats.org/officeDocument/2006/relationships/image" Target="../media/image190.png"/><Relationship Id="rId9" Type="http://schemas.openxmlformats.org/officeDocument/2006/relationships/image" Target="../media/image4.png"/><Relationship Id="rId22" Type="http://schemas.openxmlformats.org/officeDocument/2006/relationships/image" Target="../media/image19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png"/><Relationship Id="rId7" Type="http://schemas.openxmlformats.org/officeDocument/2006/relationships/image" Target="../media/image201.png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0.png"/><Relationship Id="rId5" Type="http://schemas.openxmlformats.org/officeDocument/2006/relationships/image" Target="../media/image199.png"/><Relationship Id="rId4" Type="http://schemas.openxmlformats.org/officeDocument/2006/relationships/image" Target="../media/image198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2.png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svg"/><Relationship Id="rId11" Type="http://schemas.openxmlformats.org/officeDocument/2006/relationships/image" Target="../media/image80.svg"/><Relationship Id="rId10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07504" y="1645158"/>
            <a:ext cx="8388933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Отчет</a:t>
            </a:r>
          </a:p>
          <a:p>
            <a:pPr algn="ctr"/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Территориального управления</a:t>
            </a:r>
          </a:p>
          <a:p>
            <a:pPr algn="ctr"/>
            <a:r>
              <a:rPr lang="ru-RU" sz="32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Измайлово </a:t>
            </a:r>
            <a:endParaRPr lang="ru-RU" sz="32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ГБУ «ООЦ им. Моссовета»</a:t>
            </a:r>
          </a:p>
          <a:p>
            <a:pPr algn="ctr"/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 2024 год</a:t>
            </a:r>
          </a:p>
          <a:p>
            <a:pPr algn="ctr"/>
            <a:endParaRPr lang="ru-RU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cs typeface="Times New Roman" pitchFamily="18" charset="0"/>
            </a:endParaRPr>
          </a:p>
        </p:txBody>
      </p:sp>
      <p:grpSp>
        <p:nvGrpSpPr>
          <p:cNvPr id="6" name="Google Shape;97;p1">
            <a:extLst>
              <a:ext uri="{FF2B5EF4-FFF2-40B4-BE49-F238E27FC236}">
                <a16:creationId xmlns:a16="http://schemas.microsoft.com/office/drawing/2014/main" id="{19B2FB07-558A-4597-9AB5-F8DC3FC9E0A3}"/>
              </a:ext>
            </a:extLst>
          </p:cNvPr>
          <p:cNvGrpSpPr/>
          <p:nvPr/>
        </p:nvGrpSpPr>
        <p:grpSpPr>
          <a:xfrm>
            <a:off x="2411760" y="324898"/>
            <a:ext cx="3310156" cy="1162225"/>
            <a:chOff x="5608593" y="499104"/>
            <a:chExt cx="4788119" cy="1750791"/>
          </a:xfrm>
        </p:grpSpPr>
        <p:pic>
          <p:nvPicPr>
            <p:cNvPr id="9" name="Google Shape;98;p1">
              <a:extLst>
                <a:ext uri="{FF2B5EF4-FFF2-40B4-BE49-F238E27FC236}">
                  <a16:creationId xmlns:a16="http://schemas.microsoft.com/office/drawing/2014/main" id="{50CE8FDF-54FB-42FC-97BB-058AC222E5AA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8268513" y="518373"/>
              <a:ext cx="2128199" cy="1690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Google Shape;99;p1">
              <a:extLst>
                <a:ext uri="{FF2B5EF4-FFF2-40B4-BE49-F238E27FC236}">
                  <a16:creationId xmlns:a16="http://schemas.microsoft.com/office/drawing/2014/main" id="{77C51A62-991D-467B-985B-77B55E9AE07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5608593" y="499104"/>
              <a:ext cx="1846131" cy="175079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0" y="0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69AF3DC-A978-4E46-961A-41F30BB6A4B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81176" y="3687231"/>
            <a:ext cx="1561113" cy="3027036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 flipH="1">
            <a:off x="0" y="4452353"/>
            <a:ext cx="1280160" cy="2390813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84168" y="267428"/>
            <a:ext cx="1152128" cy="125847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13"/>
          <a:srcRect t="14160" b="16856"/>
          <a:stretch/>
        </p:blipFill>
        <p:spPr>
          <a:xfrm>
            <a:off x="2054080" y="4293096"/>
            <a:ext cx="4495779" cy="23270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9080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518758" y="2466725"/>
            <a:ext cx="787159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 smtClean="0">
                <a:cs typeface="Times New Roman" pitchFamily="18" charset="0"/>
              </a:rPr>
              <a:t>1. Организация творческого и спортивного досуга для жителей района Измайлово.</a:t>
            </a:r>
            <a:br>
              <a:rPr lang="ru-RU" sz="2000" dirty="0" smtClean="0">
                <a:cs typeface="Times New Roman" pitchFamily="18" charset="0"/>
              </a:rPr>
            </a:br>
            <a:r>
              <a:rPr lang="ru-RU" sz="2000" dirty="0" smtClean="0">
                <a:cs typeface="Times New Roman" pitchFamily="18" charset="0"/>
              </a:rPr>
              <a:t>2. Физкультурно-оздоровительная и спортивная работа.</a:t>
            </a:r>
          </a:p>
          <a:p>
            <a:r>
              <a:rPr lang="ru-RU" sz="2000" dirty="0" smtClean="0">
                <a:cs typeface="Times New Roman" pitchFamily="18" charset="0"/>
              </a:rPr>
              <a:t>3. Художественно-эстетическое творчество, различные виды искусств.</a:t>
            </a:r>
          </a:p>
          <a:p>
            <a:r>
              <a:rPr lang="ru-RU" sz="2000" dirty="0" smtClean="0">
                <a:cs typeface="Times New Roman" pitchFamily="18" charset="0"/>
              </a:rPr>
              <a:t>4. Познавательная, интеллектуально-развивающая и просветительская деятельность. </a:t>
            </a:r>
          </a:p>
          <a:p>
            <a:r>
              <a:rPr lang="ru-RU" sz="2000" dirty="0" smtClean="0">
                <a:cs typeface="Times New Roman" pitchFamily="18" charset="0"/>
              </a:rPr>
              <a:t>5. Работа с различными категориями населения по передаче культурного наследия, продолжения семейных традиций, духовно-нравственного воспитания детей, подростков и молодежи. </a:t>
            </a:r>
          </a:p>
          <a:p>
            <a:r>
              <a:rPr lang="ru-RU" sz="2000" dirty="0" smtClean="0">
                <a:cs typeface="Times New Roman" pitchFamily="18" charset="0"/>
              </a:rPr>
              <a:t>6. Профилактика асоциальных проявлений в подростковой и молодежной среде.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3102" y="1201297"/>
            <a:ext cx="727280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C422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Основными направлениями работы территориального управления являются:</a:t>
            </a:r>
          </a:p>
          <a:p>
            <a:pPr algn="ctr"/>
            <a:endParaRPr lang="ru-RU" sz="2000" b="1" dirty="0" smtClean="0">
              <a:ln w="1905"/>
              <a:solidFill>
                <a:srgbClr val="C4222F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Times New Roman" pitchFamily="18" charset="0"/>
            </a:endParaRPr>
          </a:p>
        </p:txBody>
      </p:sp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2866" y="263088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00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294348"/>
            <a:ext cx="2478043" cy="783278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39552" y="1268761"/>
            <a:ext cx="78507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400" b="1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ru-RU" sz="2000" dirty="0"/>
              <a:t>В </a:t>
            </a:r>
            <a:r>
              <a:rPr lang="ru-RU" sz="1800" dirty="0"/>
              <a:t>2024</a:t>
            </a:r>
            <a:r>
              <a:rPr lang="ru-RU" sz="2000" dirty="0"/>
              <a:t> году в ТУ Измайлово-Северное Измайлово </a:t>
            </a:r>
            <a:endParaRPr lang="ru-RU" sz="2000" dirty="0" smtClean="0"/>
          </a:p>
          <a:p>
            <a:r>
              <a:rPr lang="ru-RU" sz="2000" dirty="0" smtClean="0"/>
              <a:t>ГБУ </a:t>
            </a:r>
            <a:r>
              <a:rPr lang="ru-RU" sz="2000" dirty="0"/>
              <a:t>«ООЦ им. Моссовета</a:t>
            </a:r>
            <a:r>
              <a:rPr lang="ru-RU" sz="2000" dirty="0" smtClean="0"/>
              <a:t>» </a:t>
            </a:r>
            <a:r>
              <a:rPr lang="ru-RU" sz="2000" dirty="0"/>
              <a:t>было открыто </a:t>
            </a:r>
            <a:r>
              <a:rPr lang="ru-RU" sz="2000" dirty="0" smtClean="0"/>
              <a:t>79 </a:t>
            </a:r>
            <a:r>
              <a:rPr lang="ru-RU" sz="2000" dirty="0"/>
              <a:t>кружков, студий и секций для населения района </a:t>
            </a:r>
            <a:r>
              <a:rPr lang="ru-RU" sz="2000" dirty="0" smtClean="0"/>
              <a:t>Измайлово</a:t>
            </a:r>
            <a:r>
              <a:rPr lang="ru-RU" sz="2000" dirty="0"/>
              <a:t>.</a:t>
            </a:r>
          </a:p>
        </p:txBody>
      </p:sp>
      <p:graphicFrame>
        <p:nvGraphicFramePr>
          <p:cNvPr id="2" name="Таблица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345739"/>
              </p:ext>
            </p:extLst>
          </p:nvPr>
        </p:nvGraphicFramePr>
        <p:xfrm>
          <a:off x="539552" y="2870447"/>
          <a:ext cx="7964530" cy="312286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37790">
                  <a:extLst>
                    <a:ext uri="{9D8B030D-6E8A-4147-A177-3AD203B41FA5}">
                      <a16:colId xmlns:a16="http://schemas.microsoft.com/office/drawing/2014/main" val="2752080178"/>
                    </a:ext>
                  </a:extLst>
                </a:gridCol>
                <a:gridCol w="1137790">
                  <a:extLst>
                    <a:ext uri="{9D8B030D-6E8A-4147-A177-3AD203B41FA5}">
                      <a16:colId xmlns:a16="http://schemas.microsoft.com/office/drawing/2014/main" val="2734470412"/>
                    </a:ext>
                  </a:extLst>
                </a:gridCol>
                <a:gridCol w="1259363">
                  <a:extLst>
                    <a:ext uri="{9D8B030D-6E8A-4147-A177-3AD203B41FA5}">
                      <a16:colId xmlns:a16="http://schemas.microsoft.com/office/drawing/2014/main" val="1865051040"/>
                    </a:ext>
                  </a:extLst>
                </a:gridCol>
                <a:gridCol w="1016217">
                  <a:extLst>
                    <a:ext uri="{9D8B030D-6E8A-4147-A177-3AD203B41FA5}">
                      <a16:colId xmlns:a16="http://schemas.microsoft.com/office/drawing/2014/main" val="1559733110"/>
                    </a:ext>
                  </a:extLst>
                </a:gridCol>
                <a:gridCol w="1232013">
                  <a:extLst>
                    <a:ext uri="{9D8B030D-6E8A-4147-A177-3AD203B41FA5}">
                      <a16:colId xmlns:a16="http://schemas.microsoft.com/office/drawing/2014/main" val="1725166363"/>
                    </a:ext>
                  </a:extLst>
                </a:gridCol>
                <a:gridCol w="957223">
                  <a:extLst>
                    <a:ext uri="{9D8B030D-6E8A-4147-A177-3AD203B41FA5}">
                      <a16:colId xmlns:a16="http://schemas.microsoft.com/office/drawing/2014/main" val="3436939510"/>
                    </a:ext>
                  </a:extLst>
                </a:gridCol>
                <a:gridCol w="1224134">
                  <a:extLst>
                    <a:ext uri="{9D8B030D-6E8A-4147-A177-3AD203B41FA5}">
                      <a16:colId xmlns:a16="http://schemas.microsoft.com/office/drawing/2014/main" val="2306443433"/>
                    </a:ext>
                  </a:extLst>
                </a:gridCol>
              </a:tblGrid>
              <a:tr h="620697">
                <a:tc>
                  <a:txBody>
                    <a:bodyPr/>
                    <a:lstStyle/>
                    <a:p>
                      <a:pPr algn="ctr"/>
                      <a:endParaRPr lang="ru-RU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ГЗ (бюджетные студии)</a:t>
                      </a:r>
                      <a:endParaRPr lang="ru-R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ПДД (платные студии)</a:t>
                      </a:r>
                      <a:endParaRPr lang="ru-R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ВСЕГО</a:t>
                      </a:r>
                      <a:endParaRPr lang="ru-R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8007642"/>
                  </a:ext>
                </a:extLst>
              </a:tr>
              <a:tr h="620697">
                <a:tc>
                  <a:txBody>
                    <a:bodyPr/>
                    <a:lstStyle/>
                    <a:p>
                      <a:pPr algn="ctr"/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1" dirty="0" smtClean="0"/>
                        <a:t>Количество кружков </a:t>
                      </a:r>
                      <a:endParaRPr lang="ru-RU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1" dirty="0" smtClean="0"/>
                        <a:t>Количество занимающихся</a:t>
                      </a:r>
                      <a:endParaRPr lang="ru-RU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1" dirty="0" smtClean="0"/>
                        <a:t>Количество кружков </a:t>
                      </a:r>
                      <a:endParaRPr lang="ru-RU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1" dirty="0" smtClean="0"/>
                        <a:t>Количество занимающихся</a:t>
                      </a:r>
                      <a:endParaRPr lang="ru-RU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1" dirty="0" smtClean="0"/>
                        <a:t>Количество кружков </a:t>
                      </a:r>
                      <a:endParaRPr lang="ru-RU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1" dirty="0" smtClean="0"/>
                        <a:t>Количество занимающихся</a:t>
                      </a:r>
                      <a:endParaRPr lang="ru-RU" sz="1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2490341"/>
                  </a:ext>
                </a:extLst>
              </a:tr>
              <a:tr h="620697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Досуг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29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843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17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132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46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975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8494239"/>
                  </a:ext>
                </a:extLst>
              </a:tr>
              <a:tr h="620697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Спорт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15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289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18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548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33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837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8800951"/>
                  </a:ext>
                </a:extLst>
              </a:tr>
              <a:tr h="620697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ИТОГО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44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1132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35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680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79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1812</a:t>
                      </a:r>
                      <a:endParaRPr lang="ru-RU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057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420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2866" y="311741"/>
            <a:ext cx="2018436" cy="638002"/>
          </a:xfrm>
          <a:prstGeom prst="rect">
            <a:avLst/>
          </a:prstGeom>
          <a:noFill/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9791" y="149112"/>
            <a:ext cx="6232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Материально-техническая база учреждения </a:t>
            </a:r>
            <a:endParaRPr lang="ru-RU" sz="20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u-RU" sz="20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Территориального управления </a:t>
            </a:r>
            <a:endParaRPr lang="ru-RU" sz="2000" b="1" dirty="0" smtClean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u-RU" sz="20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Измайлово </a:t>
            </a:r>
            <a:r>
              <a:rPr lang="ru-RU" sz="20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ГБУ «ООЦ им. Моссовета»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2504" y="1204776"/>
            <a:ext cx="38799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/>
              <a:t>Измайловский бул., д. 19А</a:t>
            </a:r>
          </a:p>
          <a:p>
            <a:r>
              <a:rPr lang="ru-RU" sz="2400" b="1" dirty="0" smtClean="0"/>
              <a:t>Общая площадь – 907,4 м2</a:t>
            </a:r>
            <a:endParaRPr lang="ru-RU" sz="2400" b="1" dirty="0"/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1978" y="5045978"/>
            <a:ext cx="1812022" cy="181202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23528" y="4924477"/>
            <a:ext cx="2376263" cy="1782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29825" y="4862911"/>
            <a:ext cx="2504609" cy="18784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252149" y="1427145"/>
            <a:ext cx="4541914" cy="3407959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924" y="1971806"/>
            <a:ext cx="4261473" cy="3176291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603428" y="4754506"/>
            <a:ext cx="2943371" cy="2308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62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35576" y="328705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251520" y="966707"/>
            <a:ext cx="272978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b="1" dirty="0" smtClean="0"/>
              <a:t>6-я </a:t>
            </a:r>
            <a:r>
              <a:rPr lang="ru-RU" sz="2400" b="1" dirty="0"/>
              <a:t>Парковая, д. </a:t>
            </a:r>
            <a:r>
              <a:rPr lang="ru-RU" sz="2400" b="1" dirty="0" smtClean="0"/>
              <a:t>19</a:t>
            </a:r>
          </a:p>
          <a:p>
            <a:r>
              <a:rPr lang="ru-RU" sz="2400" b="1" dirty="0" smtClean="0"/>
              <a:t>274,7 м2</a:t>
            </a:r>
            <a:endParaRPr lang="ru-RU" sz="2400" b="1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885" y="476672"/>
            <a:ext cx="3797506" cy="28599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213" y="1617071"/>
            <a:ext cx="3363286" cy="2532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851078" y="3446056"/>
            <a:ext cx="3703313" cy="2789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95119" y="4098348"/>
            <a:ext cx="3386380" cy="2550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3402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9879" y="350381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311847" y="1514588"/>
            <a:ext cx="334065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b="1" dirty="0" smtClean="0"/>
              <a:t>Никитинская ул., д. 11А</a:t>
            </a:r>
          </a:p>
          <a:p>
            <a:r>
              <a:rPr lang="ru-RU" sz="2400" b="1" dirty="0" smtClean="0"/>
              <a:t>524,8 м2</a:t>
            </a:r>
            <a:endParaRPr lang="ru-RU" sz="2400" b="1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258" y="446401"/>
            <a:ext cx="4091947" cy="306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259" y="3542937"/>
            <a:ext cx="4087964" cy="30659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08"/>
          <a:stretch/>
        </p:blipFill>
        <p:spPr>
          <a:xfrm>
            <a:off x="611561" y="2706306"/>
            <a:ext cx="3511654" cy="3782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2905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0885" y="315142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258156" y="1126657"/>
            <a:ext cx="317740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b="1" dirty="0" smtClean="0"/>
              <a:t>5-я Парковая ул., д. 10</a:t>
            </a:r>
          </a:p>
          <a:p>
            <a:r>
              <a:rPr lang="ru-RU" sz="2400" b="1" dirty="0" smtClean="0"/>
              <a:t>672,2 м2</a:t>
            </a:r>
          </a:p>
          <a:p>
            <a:endParaRPr lang="ru-RU" sz="2400" b="1" dirty="0" smtClean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75896" y="644447"/>
            <a:ext cx="4391278" cy="24700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8487" y="4352148"/>
            <a:ext cx="4055414" cy="22811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28486" y="2041823"/>
            <a:ext cx="3983473" cy="22431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19420" y="3132410"/>
            <a:ext cx="4187137" cy="3375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1699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3528" y="332656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395536" y="1327873"/>
            <a:ext cx="30219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b="1" dirty="0"/>
              <a:t>6</a:t>
            </a:r>
            <a:r>
              <a:rPr lang="ru-RU" sz="2400" b="1" dirty="0" smtClean="0"/>
              <a:t>-я Парковая ул., д. </a:t>
            </a:r>
            <a:r>
              <a:rPr lang="ru-RU" sz="2400" b="1" dirty="0"/>
              <a:t>9</a:t>
            </a:r>
            <a:endParaRPr lang="ru-RU" sz="2400" b="1" dirty="0" smtClean="0"/>
          </a:p>
          <a:p>
            <a:r>
              <a:rPr lang="ru-RU" sz="2400" b="1" dirty="0" smtClean="0"/>
              <a:t>76,9 м2</a:t>
            </a:r>
          </a:p>
          <a:p>
            <a:endParaRPr lang="ru-RU" sz="2400" b="1" dirty="0" smtClean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44984" y="3068960"/>
            <a:ext cx="4321722" cy="323744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75922" y="3140968"/>
            <a:ext cx="4151330" cy="3168953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378663" y="872329"/>
            <a:ext cx="3882126" cy="20678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045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2866" y="260648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645590" y="898650"/>
            <a:ext cx="736967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C422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Расположение</a:t>
            </a:r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помещений на территории района</a:t>
            </a:r>
          </a:p>
        </p:txBody>
      </p:sp>
      <p:sp>
        <p:nvSpPr>
          <p:cNvPr id="5" name="6-конечная звезда 4"/>
          <p:cNvSpPr/>
          <p:nvPr/>
        </p:nvSpPr>
        <p:spPr>
          <a:xfrm>
            <a:off x="5458320" y="3789040"/>
            <a:ext cx="45719" cy="45719"/>
          </a:xfrm>
          <a:prstGeom prst="star6">
            <a:avLst/>
          </a:prstGeom>
          <a:solidFill>
            <a:srgbClr val="C4222F"/>
          </a:solidFill>
          <a:ln>
            <a:solidFill>
              <a:srgbClr val="C42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6-конечная звезда 16"/>
          <p:cNvSpPr/>
          <p:nvPr/>
        </p:nvSpPr>
        <p:spPr>
          <a:xfrm>
            <a:off x="5433264" y="3645024"/>
            <a:ext cx="45719" cy="45719"/>
          </a:xfrm>
          <a:prstGeom prst="star6">
            <a:avLst/>
          </a:prstGeom>
          <a:solidFill>
            <a:srgbClr val="C4222F"/>
          </a:solidFill>
          <a:ln>
            <a:solidFill>
              <a:srgbClr val="C42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6-конечная звезда 17"/>
          <p:cNvSpPr/>
          <p:nvPr/>
        </p:nvSpPr>
        <p:spPr>
          <a:xfrm>
            <a:off x="3673744" y="4581128"/>
            <a:ext cx="45719" cy="45719"/>
          </a:xfrm>
          <a:prstGeom prst="star6">
            <a:avLst/>
          </a:prstGeom>
          <a:solidFill>
            <a:srgbClr val="C4222F"/>
          </a:solidFill>
          <a:ln>
            <a:solidFill>
              <a:srgbClr val="C42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6-конечная звезда 18"/>
          <p:cNvSpPr/>
          <p:nvPr/>
        </p:nvSpPr>
        <p:spPr>
          <a:xfrm>
            <a:off x="3721267" y="4800819"/>
            <a:ext cx="45719" cy="45719"/>
          </a:xfrm>
          <a:prstGeom prst="star6">
            <a:avLst/>
          </a:prstGeom>
          <a:solidFill>
            <a:srgbClr val="C4222F"/>
          </a:solidFill>
          <a:ln>
            <a:solidFill>
              <a:srgbClr val="C42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3608" y="1975868"/>
            <a:ext cx="6862510" cy="485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75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0434" y="118776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806065" y="741944"/>
            <a:ext cx="715249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Досуговая </a:t>
            </a:r>
            <a:r>
              <a:rPr lang="ru-RU" sz="28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деятельность 2024 год</a:t>
            </a:r>
          </a:p>
          <a:p>
            <a:pPr algn="ctr"/>
            <a:r>
              <a:rPr lang="ru-RU" sz="28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Дети </a:t>
            </a:r>
            <a:endParaRPr lang="ru-RU" sz="28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395536" y="1752805"/>
            <a:ext cx="60486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Творческая мастерская «Цветочная мастерская» 6+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Кружок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живописи 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«Волшебная кисть»  3+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Кружок 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«Сказочная лепка» 3+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Родительский клуб 3+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Студия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эстрадного вокала 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«Шоколад»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7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+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Театр песни «Голосок» 3 - 15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лет; 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Творческая студия «Волшебная мастерская» 5+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Художественная роспись по дереву 7+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ru-RU" sz="16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4310" y="4368110"/>
            <a:ext cx="2728890" cy="23293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931128" y="4428272"/>
            <a:ext cx="3003182" cy="22691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924" y="4422304"/>
            <a:ext cx="2955653" cy="22209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716967" y="2133601"/>
            <a:ext cx="2896723" cy="1991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2261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20836" y="52532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-306000" y="418766"/>
            <a:ext cx="715249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Досуговая </a:t>
            </a:r>
            <a:r>
              <a:rPr lang="ru-RU" sz="28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деятельность </a:t>
            </a:r>
          </a:p>
          <a:p>
            <a:pPr algn="ctr"/>
            <a:r>
              <a:rPr lang="ru-RU" sz="28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 год Дети </a:t>
            </a:r>
            <a:endParaRPr lang="ru-RU" sz="28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100968" y="1458338"/>
            <a:ext cx="649545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«Мама и малыш» 1,5 – 3 лет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Развивающие занятия «Учись, играя» 5+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«Азбука краеведения» 5+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Студия декоративно-прикладного творчества «</a:t>
            </a:r>
            <a:r>
              <a:rPr lang="ru-RU" sz="16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Умейка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 4+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ИЗО студия «Дети искусства» 6+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Студия детского развития «Кроха» 1,5 - 3 лет; </a:t>
            </a:r>
          </a:p>
          <a:p>
            <a:pPr indent="449263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Лаборатория творчества 8+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Игровая комната «</a:t>
            </a:r>
            <a:r>
              <a:rPr lang="ru-RU" sz="16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Нескучай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-ка» 1,5+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Топиарное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искусство 7+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ru-RU" sz="16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46498" y="3087014"/>
            <a:ext cx="2206335" cy="36301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033022" y="635990"/>
            <a:ext cx="1864694" cy="2419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221814" y="2946977"/>
            <a:ext cx="2605038" cy="1453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16"/>
          <a:srcRect t="29481" b="9349"/>
          <a:stretch/>
        </p:blipFill>
        <p:spPr>
          <a:xfrm>
            <a:off x="2935738" y="4416569"/>
            <a:ext cx="3648002" cy="2306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47320" y="3806892"/>
            <a:ext cx="2238338" cy="29103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3454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8152" y="301330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019852" y="523201"/>
            <a:ext cx="80846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Досуговая деятельность 2024 год</a:t>
            </a:r>
          </a:p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Занятия для взрослых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684564" y="1351387"/>
            <a:ext cx="777686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Гимнастика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Творческая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мастерская 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«Шьем для дома и себя»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для жителей от 18 лет;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Студия </a:t>
            </a:r>
            <a:r>
              <a:rPr lang="ru-RU" sz="1600" dirty="0" err="1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эстрадно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-хорового вокала 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</a:t>
            </a:r>
            <a:r>
              <a:rPr lang="en-US" sz="16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IzMyLove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для жителей от 18 лет;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Вокально-хоровая студия 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«Серебряная нота»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для старшего возраста;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ИЗО студия «Лаборатория </a:t>
            </a:r>
            <a:r>
              <a:rPr lang="ru-RU" sz="16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творчества» для жителей от 18 лет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ru-RU" sz="14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1726" y="2730921"/>
            <a:ext cx="7468622" cy="243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6290" y="4513214"/>
            <a:ext cx="4403959" cy="2217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220072" y="4489198"/>
            <a:ext cx="3414139" cy="21885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7973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209523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1714532" y="826228"/>
            <a:ext cx="55964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Досуговая деятельность 2024 год</a:t>
            </a:r>
          </a:p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Занятия для взрослых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182737" y="1830354"/>
            <a:ext cx="77768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Хореография «Леди-</a:t>
            </a:r>
            <a:r>
              <a:rPr lang="ru-RU" sz="16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денс</a:t>
            </a: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 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Семейный клуб народного творчества 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Вокальный ансамбль «Барышни» 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Хоровое пение </a:t>
            </a:r>
          </a:p>
          <a:p>
            <a:pPr indent="449263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Бальные танцы</a:t>
            </a:r>
            <a:endParaRPr lang="ru-RU" sz="16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17" name="Рисунок 1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59834" y="4283146"/>
            <a:ext cx="4568617" cy="2328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0032" y="4224748"/>
            <a:ext cx="3006129" cy="2437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60233" y="1345899"/>
            <a:ext cx="2433472" cy="285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537743" y="2517007"/>
            <a:ext cx="2690042" cy="16926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3096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3144" y="194476"/>
            <a:ext cx="1888579" cy="596956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283144" y="816453"/>
            <a:ext cx="808468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Спортивные секции 2024 год</a:t>
            </a:r>
            <a:endParaRPr lang="ru-RU" sz="32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6128" y="1795695"/>
            <a:ext cx="889248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Спортивное ориентирование/лыжи 6+</a:t>
            </a: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Клуб Юнармеец 9+</a:t>
            </a: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ВПВС «Рукопашный бой»</a:t>
            </a: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В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оенно-прикладные виды спорта 14-17 лет</a:t>
            </a: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Футбол 8-14 лет</a:t>
            </a: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ОФП с элементами карате 10-14 лет</a:t>
            </a: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Интеллектуальные игры (шашки, шахматы, </a:t>
            </a:r>
            <a:r>
              <a:rPr lang="ru-RU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го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)</a:t>
            </a:r>
          </a:p>
          <a:p>
            <a:pPr marL="342900" indent="-342900">
              <a:buAutoNum type="arabicPeriod"/>
            </a:pPr>
            <a:endParaRPr lang="ru-RU" sz="2800" b="1" i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8534" y="4276589"/>
            <a:ext cx="3883301" cy="23810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802" y="4316777"/>
            <a:ext cx="2013928" cy="2307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804695" y="1413797"/>
            <a:ext cx="3074763" cy="1596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462199" y="3064251"/>
            <a:ext cx="3526409" cy="13624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841357" y="4849724"/>
            <a:ext cx="3270625" cy="17743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1092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7504" y="231390"/>
            <a:ext cx="1548306" cy="489400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390348" y="107076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2073961" y="183727"/>
            <a:ext cx="64601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Спортивные секции 2024 год</a:t>
            </a:r>
            <a:endParaRPr lang="ru-RU" sz="32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 rotWithShape="1">
          <a:blip r:embed="rId13" cstate="print"/>
          <a:srcRect r="8479"/>
          <a:stretch/>
        </p:blipFill>
        <p:spPr bwMode="auto">
          <a:xfrm>
            <a:off x="4547350" y="1036731"/>
            <a:ext cx="4315092" cy="18987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514" y="1096307"/>
            <a:ext cx="2689587" cy="1988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084675" y="3002510"/>
            <a:ext cx="2803881" cy="20610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07896" y="3335496"/>
            <a:ext cx="2722959" cy="19533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9474" y="5235652"/>
            <a:ext cx="2743450" cy="15458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430870" y="5335033"/>
            <a:ext cx="3528881" cy="15348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9474" y="3335496"/>
            <a:ext cx="2376133" cy="18357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787405" y="5131917"/>
            <a:ext cx="2516620" cy="1753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852992" y="1061335"/>
            <a:ext cx="1780491" cy="22214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2048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flipH="1">
            <a:off x="1924" y="4098348"/>
            <a:ext cx="1280160" cy="2390813"/>
          </a:xfrm>
          <a:prstGeom prst="rect">
            <a:avLst/>
          </a:prstGeom>
        </p:spPr>
      </p:pic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07138" y="107801"/>
            <a:ext cx="2018436" cy="638002"/>
          </a:xfrm>
          <a:prstGeom prst="rect">
            <a:avLst/>
          </a:prstGeom>
          <a:noFill/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 rot="10800000">
            <a:off x="7330054" y="5031144"/>
            <a:ext cx="1812022" cy="181202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 flipH="1">
            <a:off x="8417210" y="893263"/>
            <a:ext cx="753652" cy="1407512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-25286" y="218657"/>
            <a:ext cx="65556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Внебюджетная </a:t>
            </a:r>
            <a:r>
              <a:rPr lang="ru-RU" sz="32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деятельность</a:t>
            </a:r>
          </a:p>
          <a:p>
            <a:pPr algn="ctr"/>
            <a:r>
              <a:rPr lang="ru-RU" sz="32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32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 год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239358" y="1268735"/>
            <a:ext cx="512473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Студия танца «Модерн»;</a:t>
            </a:r>
            <a:endParaRPr lang="ru-RU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ИЗО студия «Образ»;</a:t>
            </a:r>
            <a:endParaRPr lang="ru-RU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Детское шоу-ревю «</a:t>
            </a:r>
            <a:r>
              <a:rPr lang="ru-RU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Степхаус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»;</a:t>
            </a:r>
            <a:endParaRPr lang="ru-RU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Ансамбль народного танца «Жар-птица»;</a:t>
            </a:r>
            <a:endParaRPr lang="ru-RU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Студии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современного танца «</a:t>
            </a:r>
            <a:r>
              <a:rPr lang="ru-RU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Лайк-денс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»;</a:t>
            </a:r>
            <a:endParaRPr lang="ru-RU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Лаборатория творчества;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Развивающие занятия «</a:t>
            </a:r>
            <a:r>
              <a:rPr lang="ru-RU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АБВГДейка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»;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Логопед;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Подготовка к школе «</a:t>
            </a:r>
            <a:r>
              <a:rPr lang="ru-RU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Знайка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»;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ru-RU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Консультации психолога.</a:t>
            </a:r>
            <a:endParaRPr lang="ru-RU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28923" y="5547548"/>
            <a:ext cx="1782102" cy="1224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921238" y="4745755"/>
            <a:ext cx="1912905" cy="21798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4245" y="4767114"/>
            <a:ext cx="1774672" cy="2137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236217" y="1791986"/>
            <a:ext cx="2714350" cy="2276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751240" y="4389259"/>
            <a:ext cx="2834156" cy="2200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896030" y="3950925"/>
            <a:ext cx="3158522" cy="17791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135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noAutofit/>
          </a:bodyPr>
          <a:lstStyle/>
          <a:p>
            <a:r>
              <a:rPr lang="ru-RU" sz="2000" b="1" dirty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В 2024 году в ТУ Измайлово-Северное Измайлово ГБУ «ООЦ им. Моссовета» было проведено </a:t>
            </a:r>
            <a:r>
              <a:rPr lang="ru-RU" sz="20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более 100 </a:t>
            </a:r>
            <a:r>
              <a:rPr lang="ru-RU" sz="2000" b="1" dirty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мероприятий для жителей района </a:t>
            </a:r>
            <a:r>
              <a:rPr lang="ru-RU" sz="20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Измайлово</a:t>
            </a:r>
            <a:endParaRPr lang="ru-RU" sz="20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590557"/>
              </p:ext>
            </p:extLst>
          </p:nvPr>
        </p:nvGraphicFramePr>
        <p:xfrm>
          <a:off x="611560" y="1628800"/>
          <a:ext cx="7787210" cy="3604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74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7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56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92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5744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solidFill>
                            <a:schemeClr val="tx1"/>
                          </a:solidFill>
                        </a:rPr>
                        <a:t>2024 год</a:t>
                      </a:r>
                      <a:endParaRPr lang="ru-RU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solidFill>
                            <a:schemeClr val="tx1"/>
                          </a:solidFill>
                        </a:rPr>
                        <a:t>Досуг</a:t>
                      </a:r>
                      <a:endParaRPr lang="ru-RU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ru-RU" dirty="0" smtClean="0">
                          <a:solidFill>
                            <a:schemeClr val="tx1"/>
                          </a:solidFill>
                        </a:rPr>
                        <a:t>Спорт</a:t>
                      </a:r>
                      <a:endParaRPr lang="ru-RU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5872"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/>
                        <a:t>Мероприятия</a:t>
                      </a:r>
                      <a:endParaRPr lang="ru-RU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/>
                        <a:t>Кол-во</a:t>
                      </a:r>
                    </a:p>
                    <a:p>
                      <a:pPr algn="ctr"/>
                      <a:r>
                        <a:rPr lang="ru-RU" sz="1600" dirty="0" smtClean="0"/>
                        <a:t>человек</a:t>
                      </a:r>
                      <a:endParaRPr lang="ru-RU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/>
                        <a:t>Мероприятия</a:t>
                      </a:r>
                      <a:endParaRPr lang="ru-RU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/>
                        <a:t>Кол-во человек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7464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 квартал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38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3905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10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880</a:t>
                      </a:r>
                      <a:endParaRPr lang="ru-R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664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2 квартал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40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4680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10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1000</a:t>
                      </a:r>
                      <a:endParaRPr lang="ru-R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5864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3 квартал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19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2140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5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450</a:t>
                      </a:r>
                      <a:endParaRPr lang="ru-R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7072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4 квартал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37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4820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13</a:t>
                      </a:r>
                      <a:endParaRPr lang="ru-R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930</a:t>
                      </a:r>
                      <a:endParaRPr lang="ru-R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ВСЕГО</a:t>
                      </a:r>
                      <a:endParaRPr lang="ru-RU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134</a:t>
                      </a:r>
                      <a:endParaRPr lang="ru-RU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15 545</a:t>
                      </a:r>
                      <a:endParaRPr lang="ru-RU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38</a:t>
                      </a:r>
                      <a:endParaRPr lang="ru-RU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b="1" dirty="0" smtClean="0"/>
                        <a:t>3 260</a:t>
                      </a:r>
                      <a:endParaRPr lang="ru-RU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374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87511" y="197935"/>
            <a:ext cx="8229600" cy="562074"/>
          </a:xfrm>
        </p:spPr>
        <p:txBody>
          <a:bodyPr>
            <a:normAutofit/>
          </a:bodyPr>
          <a:lstStyle/>
          <a:p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1 квартал 2024 год</a:t>
            </a: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8913171"/>
              </p:ext>
            </p:extLst>
          </p:nvPr>
        </p:nvGraphicFramePr>
        <p:xfrm>
          <a:off x="251520" y="811493"/>
          <a:ext cx="8640960" cy="593721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640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89196">
                <a:tc>
                  <a:txBody>
                    <a:bodyPr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 Ансамбля песни «Серебряная нота», посвященная Рождеству Христова</a:t>
                      </a:r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 fontAlgn="ctr"/>
                      <a:r>
                        <a:rPr lang="ru-RU" sz="140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концерт, посвященный снятию Блокады Ленинграда. </a:t>
                      </a:r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 fontAlgn="ctr"/>
                      <a:r>
                        <a:rPr lang="ru-RU" sz="140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 «Душевный концерт», Татьянин день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9196">
                <a:tc>
                  <a:txBody>
                    <a:bodyPr/>
                    <a:lstStyle/>
                    <a:p>
                      <a:pPr algn="l" fontAlgn="ctr"/>
                      <a:r>
                        <a:rPr lang="ru-RU" sz="1400" u="none" strike="noStrike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для жителей района, посвященный Дню защитника Отечества. 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 fontAlgn="ctr"/>
                      <a:r>
                        <a:rPr lang="ru-RU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для жителей района Измайлово, посвященный «Дню 8 марта». </a:t>
                      </a:r>
                      <a:endParaRPr lang="ru-RU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Мастер-классы творческих мастерских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42173549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Выставки детских творческих работ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02239454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 fontAlgn="ctr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Спортивно-Досуговый праздник «Русские забавы»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094111116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Веселые старты, посвященные  Татьяниному Дню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0083174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 «Ступени мастерства», посвященные Дню спорта.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86677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Лыжная гонка для жителей района Измайлово посвященная 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Дню защитника Отечества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5789545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Открытое первенство района по спортивному ориентированию, посвященное  Международному женскому дню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1607458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досуговый праздник </a:t>
                      </a:r>
                      <a:r>
                        <a:rPr lang="ru-RU" sz="14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Масляничные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гулянья  «Русские забавы», посвященный Масленице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088553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l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0906292"/>
                  </a:ext>
                </a:extLst>
              </a:tr>
            </a:tbl>
          </a:graphicData>
        </a:graphic>
      </p:graphicFrame>
      <p:pic>
        <p:nvPicPr>
          <p:cNvPr id="5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959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Заголовок 1"/>
          <p:cNvSpPr txBox="1">
            <a:spLocks/>
          </p:cNvSpPr>
          <p:nvPr/>
        </p:nvSpPr>
        <p:spPr>
          <a:xfrm>
            <a:off x="2125940" y="191313"/>
            <a:ext cx="5700713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4222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1 квартал 2024 год</a:t>
            </a:r>
            <a:endParaRPr lang="ru-RU" sz="2400" b="1" dirty="0">
              <a:solidFill>
                <a:srgbClr val="C4222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03" y="3425453"/>
            <a:ext cx="2292182" cy="31372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32" y="3593436"/>
            <a:ext cx="4160652" cy="3225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728" y="3300213"/>
            <a:ext cx="2462967" cy="19888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89" y="5206019"/>
            <a:ext cx="2405914" cy="1551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437" y="636706"/>
            <a:ext cx="3794939" cy="2735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6112" y="685079"/>
            <a:ext cx="3756288" cy="27746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0873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"/>
          <p:cNvSpPr txBox="1">
            <a:spLocks/>
          </p:cNvSpPr>
          <p:nvPr/>
        </p:nvSpPr>
        <p:spPr>
          <a:xfrm>
            <a:off x="887511" y="197935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1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5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52" y="856816"/>
            <a:ext cx="3010530" cy="2075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4359" y="906830"/>
            <a:ext cx="3562695" cy="20145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6296" y="798229"/>
            <a:ext cx="1560987" cy="20869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252" y="3067288"/>
            <a:ext cx="2578791" cy="3480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5856" y="3262037"/>
            <a:ext cx="5703577" cy="32854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5426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581403"/>
              </p:ext>
            </p:extLst>
          </p:nvPr>
        </p:nvGraphicFramePr>
        <p:xfrm>
          <a:off x="107504" y="727080"/>
          <a:ext cx="8784976" cy="5918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7849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программа, посвященная Дню космонавтики, ансамбля песни «Серебряная нота»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Отчетный концерт студий, секций ТУ Измайлово , посвященный Дню Весны и труда.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Досуговое мероприятие  для жителей района Измайлово День Победы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Ансамбля песни «Серебряная нота», посвященный славянской письменности.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Концерт для жителей района Измайлово, посвященный  Дню защиты детей.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Мероприятие, посвященное Международному Дню борьбы с наркоманией и наркобизнесом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 День России, Ансамбля песни «Серебряная нота».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Концертная программа Ансамбля песни «Серебряная нота», посвященная Дню памяти и скорби.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</a:t>
                      </a:r>
                      <a:r>
                        <a:rPr lang="ru-RU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посвященный </a:t>
                      </a: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Дню Молодежи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День семьи, любви    и верности, ансамбль песни «Серебряная нота».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Выставки творческих работ</a:t>
                      </a:r>
                      <a:endParaRPr lang="ru-RU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20671215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Фестиваль спортивных единоборств «Мы выбираем спорт», посвященный Дню космонавтики и Всемирному Дню здоровья.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2105621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по ОФП  «Весне дорогу»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818635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Праздничное спортивное мероприятие , посвященное Дню Победы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43597596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развлекательный праздник, посвященный Дню молодежи России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43405865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развлекательный праздник, посвященный Дню семьи, любви и верности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264978"/>
                  </a:ext>
                </a:extLst>
              </a:tr>
            </a:tbl>
          </a:graphicData>
        </a:graphic>
      </p:graphicFrame>
      <p:sp>
        <p:nvSpPr>
          <p:cNvPr id="4" name="Заголовок 1"/>
          <p:cNvSpPr txBox="1">
            <a:spLocks/>
          </p:cNvSpPr>
          <p:nvPr/>
        </p:nvSpPr>
        <p:spPr>
          <a:xfrm>
            <a:off x="914400" y="165006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2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3529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1"/>
          <p:cNvSpPr txBox="1">
            <a:spLocks/>
          </p:cNvSpPr>
          <p:nvPr/>
        </p:nvSpPr>
        <p:spPr>
          <a:xfrm>
            <a:off x="1116722" y="247814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2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936" y="809888"/>
            <a:ext cx="3119464" cy="1957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6097" y="1779982"/>
            <a:ext cx="2361653" cy="3119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769" y="4923003"/>
            <a:ext cx="2416457" cy="17760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4039" y="752426"/>
            <a:ext cx="3247518" cy="20352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2200" y="4919239"/>
            <a:ext cx="2479046" cy="19220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61560" y="2770981"/>
            <a:ext cx="3724614" cy="2229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1555" y="2769856"/>
            <a:ext cx="2758254" cy="21289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1560" y="4981217"/>
            <a:ext cx="2992052" cy="1779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8937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1"/>
          <p:cNvSpPr txBox="1">
            <a:spLocks/>
          </p:cNvSpPr>
          <p:nvPr/>
        </p:nvSpPr>
        <p:spPr>
          <a:xfrm>
            <a:off x="1116722" y="247814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2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8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006588"/>
            <a:ext cx="3240360" cy="206577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27" y="3212976"/>
            <a:ext cx="3845425" cy="1963021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520" y="5287355"/>
            <a:ext cx="1200368" cy="140012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4736" y="1002953"/>
            <a:ext cx="3383418" cy="195458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7664" y="5238761"/>
            <a:ext cx="2000450" cy="1448718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7100" y="5172851"/>
            <a:ext cx="2304256" cy="158053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1960" y="3181791"/>
            <a:ext cx="2245866" cy="2025390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73681" y="5233158"/>
            <a:ext cx="2292689" cy="156042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93018" y="809888"/>
            <a:ext cx="1911306" cy="1082600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87100" y="3344521"/>
            <a:ext cx="2506662" cy="1745586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069018" y="2005194"/>
            <a:ext cx="1759305" cy="1176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77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009689"/>
              </p:ext>
            </p:extLst>
          </p:nvPr>
        </p:nvGraphicFramePr>
        <p:xfrm>
          <a:off x="251520" y="980728"/>
          <a:ext cx="8424936" cy="5154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249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 по мини- футболу, посвященный Дню физкультурника.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Веселые старты, посвященные Дню флага России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развлекательная программа, посвященная Дню Знаний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досуговый праздник, посвященный Дню города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Концертная программа , посвященная Дню флага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Мастер-классы День воинской Славы России Курская битва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День открытых дверей. День знаний в рамках программы ТУ Измайлово «Наш дом - Измайлово, дом моей семьи»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День солидарности в борьбе с терроризмом.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досуговый праздник, посвященный Дню города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239958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Концерт для жителей района Измайлово, посвященный Дню старшего поколения.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826715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 День семьи, любви и верности, ансамбль песни  «Серебряная нота»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522537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Спортивно- развлекательный праздник, посвященный Дню семьи, любви и верности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5411252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l"/>
                      <a:r>
                        <a:rPr lang="ru-RU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по карате, посвященные Дню солидарности в борьбе с терроризмом</a:t>
                      </a:r>
                    </a:p>
                    <a:p>
                      <a:pPr algn="l"/>
                      <a:endParaRPr lang="ru-RU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918689"/>
                  </a:ext>
                </a:extLst>
              </a:tr>
            </a:tbl>
          </a:graphicData>
        </a:graphic>
      </p:graphicFrame>
      <p:sp>
        <p:nvSpPr>
          <p:cNvPr id="4" name="Заголовок 1"/>
          <p:cNvSpPr txBox="1">
            <a:spLocks/>
          </p:cNvSpPr>
          <p:nvPr/>
        </p:nvSpPr>
        <p:spPr>
          <a:xfrm>
            <a:off x="1907704" y="188640"/>
            <a:ext cx="6660232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3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459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Заголовок 1"/>
          <p:cNvSpPr txBox="1">
            <a:spLocks/>
          </p:cNvSpPr>
          <p:nvPr/>
        </p:nvSpPr>
        <p:spPr>
          <a:xfrm>
            <a:off x="914400" y="105724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3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2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4" y="1002210"/>
            <a:ext cx="2496386" cy="3367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9097" y="681764"/>
            <a:ext cx="2910759" cy="1989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504" y="4738884"/>
            <a:ext cx="3456384" cy="19584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0819" y="731903"/>
            <a:ext cx="3373641" cy="1852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59803" y="2640571"/>
            <a:ext cx="3035464" cy="2075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41479" y="4683223"/>
            <a:ext cx="3816295" cy="21480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8184" y="2730151"/>
            <a:ext cx="2594742" cy="18908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0845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/>
          <p:cNvSpPr txBox="1">
            <a:spLocks/>
          </p:cNvSpPr>
          <p:nvPr/>
        </p:nvSpPr>
        <p:spPr>
          <a:xfrm>
            <a:off x="914400" y="105724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3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908720"/>
            <a:ext cx="2864919" cy="211540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866" y="3068960"/>
            <a:ext cx="2892362" cy="1959989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316" y="5157192"/>
            <a:ext cx="2936912" cy="154174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920" y="889454"/>
            <a:ext cx="3131518" cy="153143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4208" y="836712"/>
            <a:ext cx="2530362" cy="167680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6945" y="4976956"/>
            <a:ext cx="2918420" cy="172197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09" y="2512104"/>
            <a:ext cx="1864615" cy="2406654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99205" y="2604736"/>
            <a:ext cx="3587819" cy="205614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9027" y="4796960"/>
            <a:ext cx="2457997" cy="190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33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11" y="4335342"/>
            <a:ext cx="4014433" cy="23090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3056" y="3000305"/>
            <a:ext cx="3096344" cy="22327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Заголовок 1"/>
          <p:cNvSpPr txBox="1">
            <a:spLocks/>
          </p:cNvSpPr>
          <p:nvPr/>
        </p:nvSpPr>
        <p:spPr>
          <a:xfrm>
            <a:off x="914400" y="105724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3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51114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528" y="722408"/>
            <a:ext cx="3908292" cy="19101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136" y="616718"/>
            <a:ext cx="3240360" cy="23835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5656" y="2503703"/>
            <a:ext cx="2762071" cy="18585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2131" y="4607297"/>
            <a:ext cx="2916739" cy="20370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1584" y="2480758"/>
            <a:ext cx="2746238" cy="20825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3907" y="5332812"/>
            <a:ext cx="2460456" cy="13136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6217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6002490"/>
              </p:ext>
            </p:extLst>
          </p:nvPr>
        </p:nvGraphicFramePr>
        <p:xfrm>
          <a:off x="111593" y="751840"/>
          <a:ext cx="8924903" cy="593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249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посвященный Дню учителя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«Единством Родина сильна», посвященный Дню народного единства.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посвященный Международному Дню борьбы против фашизма, расизма и антисемитизма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 «День матери»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Концерт для жителей района Измайлово, посвященный Битве под Москвой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Уникальное мероприятие Церемония награждения «Лучшему из лучших»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 с чаепитием, посвященный  Международному Дню  инвалидов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Праздничный концерт, Ансамбля песни «Серебряная нота», посвященный  Дню конституции.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0479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Мастер-классы</a:t>
                      </a:r>
                      <a:r>
                        <a:rPr lang="ru-RU" sz="12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для жителей района</a:t>
                      </a:r>
                      <a:endParaRPr lang="ru-RU" sz="12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289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Новогоднее представление для жителей района Измайлово.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795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 по мини- футболу, посвященный Дню старшего поколения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9008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Уникальное мероприятие  Первенство района Измайлово по спортивному ориентированию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53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Соревнования по ОФП, посвященные Дню учителя.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24692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Турнир - праздник «Белый пояс», посвященный Дню народного единства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188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Веселые старты, посвященные Международному дню борьбы против фашизма расизма, </a:t>
                      </a:r>
                      <a:r>
                        <a:rPr lang="ru-RU" sz="12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антисемизма</a:t>
                      </a:r>
                      <a:endParaRPr lang="ru-RU" sz="12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068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ru-RU" sz="12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Художественная гимнастика «Здравствуй Новый год»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5100797"/>
                  </a:ext>
                </a:extLst>
              </a:tr>
            </a:tbl>
          </a:graphicData>
        </a:graphic>
      </p:graphicFrame>
      <p:sp>
        <p:nvSpPr>
          <p:cNvPr id="4" name="Заголовок 1"/>
          <p:cNvSpPr txBox="1">
            <a:spLocks/>
          </p:cNvSpPr>
          <p:nvPr/>
        </p:nvSpPr>
        <p:spPr>
          <a:xfrm>
            <a:off x="918489" y="243250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4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93" y="113838"/>
            <a:ext cx="2018436" cy="6380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064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Заголовок 1"/>
          <p:cNvSpPr txBox="1">
            <a:spLocks/>
          </p:cNvSpPr>
          <p:nvPr/>
        </p:nvSpPr>
        <p:spPr>
          <a:xfrm>
            <a:off x="918489" y="243250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4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93" y="113838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934736"/>
            <a:ext cx="3528392" cy="2547619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934736"/>
            <a:ext cx="4122290" cy="2357611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93" y="3526223"/>
            <a:ext cx="2900343" cy="199436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552" y="5564457"/>
            <a:ext cx="1950517" cy="125310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6176" y="4989746"/>
            <a:ext cx="2773283" cy="164789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51558" y="3402493"/>
            <a:ext cx="2182518" cy="146361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63210" y="3472667"/>
            <a:ext cx="3288347" cy="289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22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Заголовок 1"/>
          <p:cNvSpPr txBox="1">
            <a:spLocks/>
          </p:cNvSpPr>
          <p:nvPr/>
        </p:nvSpPr>
        <p:spPr>
          <a:xfrm>
            <a:off x="918489" y="243250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4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2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93" y="113838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934736"/>
            <a:ext cx="3285184" cy="240767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050" y="3377771"/>
            <a:ext cx="3050107" cy="160451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5896" y="934736"/>
            <a:ext cx="1719434" cy="259844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6530" y="934736"/>
            <a:ext cx="3314323" cy="189871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9621" y="2990905"/>
            <a:ext cx="3128139" cy="208542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29806" y="3188275"/>
            <a:ext cx="2789815" cy="1888056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781" y="5017643"/>
            <a:ext cx="2121185" cy="181465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60171" y="5078752"/>
            <a:ext cx="1573971" cy="1697060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16016" y="5115396"/>
            <a:ext cx="3600400" cy="1782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12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Заголовок 1"/>
          <p:cNvSpPr txBox="1">
            <a:spLocks/>
          </p:cNvSpPr>
          <p:nvPr/>
        </p:nvSpPr>
        <p:spPr>
          <a:xfrm>
            <a:off x="918489" y="243250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4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93" y="113838"/>
            <a:ext cx="2018436" cy="638002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23" y="930690"/>
            <a:ext cx="3719008" cy="2052084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584" y="3140919"/>
            <a:ext cx="3131642" cy="171007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996" y="3296440"/>
            <a:ext cx="4219118" cy="2724847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1787" y="980728"/>
            <a:ext cx="3094510" cy="2167727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9672" y="4686978"/>
            <a:ext cx="2953300" cy="2049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Заголовок 1"/>
          <p:cNvSpPr txBox="1">
            <a:spLocks/>
          </p:cNvSpPr>
          <p:nvPr/>
        </p:nvSpPr>
        <p:spPr>
          <a:xfrm>
            <a:off x="918489" y="243250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4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93" y="113838"/>
            <a:ext cx="2018436" cy="638002"/>
          </a:xfrm>
          <a:prstGeom prst="rect">
            <a:avLst/>
          </a:prstGeom>
          <a:noFill/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2733" y="4225503"/>
            <a:ext cx="2340686" cy="1723884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3268" y="934736"/>
            <a:ext cx="2352210" cy="3068960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552" y="936119"/>
            <a:ext cx="5810010" cy="257300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321" y="3639918"/>
            <a:ext cx="5770863" cy="306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06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53" y="654109"/>
            <a:ext cx="5091357" cy="203089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721415"/>
            <a:ext cx="2498061" cy="1829322"/>
          </a:xfrm>
          <a:prstGeom prst="rect">
            <a:avLst/>
          </a:prstGeom>
        </p:spPr>
      </p:pic>
      <p:sp>
        <p:nvSpPr>
          <p:cNvPr id="13" name="Заголовок 1"/>
          <p:cNvSpPr txBox="1">
            <a:spLocks/>
          </p:cNvSpPr>
          <p:nvPr/>
        </p:nvSpPr>
        <p:spPr>
          <a:xfrm>
            <a:off x="761617" y="154954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Мероприятия 4 квартал 2024 год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4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67994"/>
            <a:ext cx="1779127" cy="562360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011" y="2738330"/>
            <a:ext cx="3486918" cy="218810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641" y="5032465"/>
            <a:ext cx="3007239" cy="163704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0152" y="5458233"/>
            <a:ext cx="3146213" cy="122051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55976" y="2768335"/>
            <a:ext cx="3943903" cy="257631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59831" y="5540102"/>
            <a:ext cx="3096344" cy="105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6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951725" y="140551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Работа </a:t>
            </a:r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 летний период</a:t>
            </a:r>
          </a:p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площадок </a:t>
            </a:r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ЛЕТО В МОСКВЕ</a:t>
            </a:r>
          </a:p>
        </p:txBody>
      </p:sp>
      <p:pic>
        <p:nvPicPr>
          <p:cNvPr id="9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40551"/>
            <a:ext cx="1779127" cy="562360"/>
          </a:xfrm>
          <a:prstGeom prst="rect">
            <a:avLst/>
          </a:prstGeom>
          <a:noFill/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31" y="3139749"/>
            <a:ext cx="2454361" cy="34576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6559" y="3112736"/>
            <a:ext cx="2405896" cy="1822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7556" y="4777280"/>
            <a:ext cx="3118298" cy="20946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810" y="995070"/>
            <a:ext cx="2736304" cy="20276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1308" y="4865138"/>
            <a:ext cx="2432640" cy="19010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07903" y="1022301"/>
            <a:ext cx="2878801" cy="20653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4185" y="841598"/>
            <a:ext cx="2230256" cy="16868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48177" y="2884816"/>
            <a:ext cx="3581286" cy="19982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4386012" y="128082"/>
            <a:ext cx="44772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«</a:t>
            </a:r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УРА! Каникулы!» </a:t>
            </a:r>
            <a:endParaRPr lang="ru-RU" sz="2400" b="1" dirty="0" smtClean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Группа </a:t>
            </a:r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кратковременного </a:t>
            </a:r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пребывания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236296" y="6228601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  <a:endParaRPr lang="ru-RU" sz="16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AutoShape 2" descr="blob:https://web.whatsapp.com/87e15724-7c7a-4fb4-b822-ce0221b47ad9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4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40551"/>
            <a:ext cx="1779127" cy="562360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6662" y="1534236"/>
            <a:ext cx="2754823" cy="17587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575" y="785301"/>
            <a:ext cx="4374513" cy="2475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473" y="4847542"/>
            <a:ext cx="3221783" cy="18148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8682" y="5039876"/>
            <a:ext cx="2878480" cy="1622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1640" y="3208748"/>
            <a:ext cx="3138475" cy="177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8916" y="3343133"/>
            <a:ext cx="2593531" cy="14331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24617" y="5516528"/>
            <a:ext cx="2193870" cy="12472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3568" y="3232662"/>
            <a:ext cx="3072011" cy="17918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208090" y="-16265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Работа </a:t>
            </a:r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 площадке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ЗИМА </a:t>
            </a:r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 </a:t>
            </a:r>
            <a:r>
              <a:rPr lang="ru-RU" sz="24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МОСКВЕ</a:t>
            </a:r>
            <a:endParaRPr lang="ru-RU" sz="2400" b="1" dirty="0">
              <a:solidFill>
                <a:srgbClr val="CC123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50" y="166479"/>
            <a:ext cx="1926859" cy="129614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42070" y="1484784"/>
            <a:ext cx="1942373" cy="253320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0636" y="4713049"/>
            <a:ext cx="1705728" cy="201396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6378" y="4639302"/>
            <a:ext cx="3275856" cy="218564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30943" y="1788688"/>
            <a:ext cx="2048625" cy="1579812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48348" y="72840"/>
            <a:ext cx="1947588" cy="178239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51801" y="735394"/>
            <a:ext cx="4784679" cy="2220385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1704" y="3086714"/>
            <a:ext cx="2585153" cy="152213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742" y="4220469"/>
            <a:ext cx="3759302" cy="249047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79090" y="3061482"/>
            <a:ext cx="1927274" cy="1440161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06364" y="2951188"/>
            <a:ext cx="3375855" cy="1600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483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0" y="0"/>
            <a:ext cx="1435086" cy="14350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07704" y="26064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Социальные сети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363" y="873034"/>
            <a:ext cx="35283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dirty="0" smtClean="0"/>
              <a:t>Группа в ВК</a:t>
            </a:r>
          </a:p>
          <a:p>
            <a:r>
              <a:rPr lang="en-US" sz="1400" b="1" dirty="0" smtClean="0">
                <a:solidFill>
                  <a:srgbClr val="0070C0"/>
                </a:solidFill>
                <a:hlinkClick r:id="rId9"/>
              </a:rPr>
              <a:t>https</a:t>
            </a:r>
            <a:r>
              <a:rPr lang="en-US" sz="1400" b="1" dirty="0">
                <a:solidFill>
                  <a:srgbClr val="0070C0"/>
                </a:solidFill>
                <a:hlinkClick r:id="rId9"/>
              </a:rPr>
              <a:t>://</a:t>
            </a:r>
            <a:r>
              <a:rPr lang="en-US" sz="1400" b="1" dirty="0" smtClean="0">
                <a:solidFill>
                  <a:srgbClr val="0070C0"/>
                </a:solidFill>
                <a:hlinkClick r:id="rId9"/>
              </a:rPr>
              <a:t>vk.com/mossovet_tu_izmailovo</a:t>
            </a:r>
            <a:endParaRPr lang="ru-RU" sz="1400" b="1" dirty="0" smtClean="0">
              <a:solidFill>
                <a:srgbClr val="0070C0"/>
              </a:solidFill>
            </a:endParaRPr>
          </a:p>
          <a:p>
            <a:r>
              <a:rPr lang="ru-RU" sz="1400" b="1" dirty="0" smtClean="0"/>
              <a:t>1794 подписчиков</a:t>
            </a:r>
            <a:endParaRPr lang="ru-RU" sz="14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5292080" y="973421"/>
            <a:ext cx="3850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b="1" dirty="0" smtClean="0"/>
              <a:t>Группа в Телеграмм </a:t>
            </a:r>
            <a:r>
              <a:rPr lang="en-US" sz="1200" b="1" dirty="0">
                <a:hlinkClick r:id="rId10"/>
              </a:rPr>
              <a:t>https://</a:t>
            </a:r>
            <a:r>
              <a:rPr lang="en-US" sz="1200" b="1" dirty="0" smtClean="0">
                <a:hlinkClick r:id="rId10"/>
              </a:rPr>
              <a:t>t.me/mossovet_tu_izmailovo</a:t>
            </a:r>
            <a:r>
              <a:rPr lang="ru-RU" sz="1200" b="1" dirty="0" smtClean="0"/>
              <a:t>  </a:t>
            </a:r>
          </a:p>
          <a:p>
            <a:r>
              <a:rPr lang="ru-RU" sz="1200" b="1" dirty="0" smtClean="0"/>
              <a:t>Количество подписчиков 352 человек</a:t>
            </a:r>
            <a:endParaRPr lang="ru-RU" sz="12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107504" y="3888573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b="1" dirty="0" smtClean="0"/>
              <a:t>Страница ТУ Северное Измайлово на сайте ГБУ «ООЦ им. Моссовета» </a:t>
            </a:r>
            <a:r>
              <a:rPr lang="en-US" sz="1200" b="1" dirty="0"/>
              <a:t>https://mossovet.mos.ru/about/structure/territorialnoe_upravlenie_izmaylovo/</a:t>
            </a:r>
            <a:endParaRPr lang="ru-RU" sz="1200" b="1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6308" y="982694"/>
            <a:ext cx="556810" cy="556810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60" y="968889"/>
            <a:ext cx="568312" cy="568312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69AF3DC-A978-4E46-961A-41F30BB6A4B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81176" y="3687231"/>
            <a:ext cx="1561113" cy="3027036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 flipH="1">
            <a:off x="0" y="4452353"/>
            <a:ext cx="1280160" cy="2390813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425514" y="1669451"/>
            <a:ext cx="2399988" cy="278727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67544" y="1682859"/>
            <a:ext cx="4170840" cy="179545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280160" y="4459766"/>
            <a:ext cx="3874753" cy="21313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0" y="0"/>
            <a:ext cx="1435086" cy="14350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07704" y="26064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НАШ  КОЛЛЕКТИВ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69AF3DC-A978-4E46-961A-41F30BB6A4B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81176" y="3687231"/>
            <a:ext cx="1561113" cy="3027036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 flipH="1">
            <a:off x="0" y="4452353"/>
            <a:ext cx="1280160" cy="2390813"/>
          </a:xfrm>
          <a:prstGeom prst="rect">
            <a:avLst/>
          </a:prstGeom>
        </p:spPr>
      </p:pic>
      <p:sp>
        <p:nvSpPr>
          <p:cNvPr id="14" name="Содержимое 3"/>
          <p:cNvSpPr txBox="1">
            <a:spLocks/>
          </p:cNvSpPr>
          <p:nvPr/>
        </p:nvSpPr>
        <p:spPr>
          <a:xfrm>
            <a:off x="1009503" y="906335"/>
            <a:ext cx="7474024" cy="4659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ru-RU" sz="1800" b="1" dirty="0" smtClean="0">
                <a:ln w="10541" cmpd="sng">
                  <a:noFill/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ru-RU" sz="2200" b="1" i="1" dirty="0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Занятия в группах </a:t>
            </a:r>
            <a:r>
              <a:rPr lang="ru-RU" sz="2200" b="1" i="1" dirty="0" err="1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физкультурно</a:t>
            </a:r>
            <a:r>
              <a:rPr lang="ru-RU" sz="2200" b="1" i="1" dirty="0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 - спортивной направленности проводят</a:t>
            </a: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chemeClr val="bg2">
                    <a:lumMod val="25000"/>
                  </a:schemeClr>
                </a:solidFill>
                <a:latin typeface="Franklin Gothic Medium" panose="020B0603020102020204" pitchFamily="34" charset="0"/>
                <a:cs typeface="Times New Roman" pitchFamily="18" charset="0"/>
              </a:rPr>
              <a:t> </a:t>
            </a: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rgbClr val="C00000"/>
                </a:solidFill>
                <a:latin typeface="Franklin Gothic Medium" panose="020B0603020102020204" pitchFamily="34" charset="0"/>
                <a:cs typeface="Times New Roman" pitchFamily="18" charset="0"/>
              </a:rPr>
              <a:t>20 инструкторов по спорту,</a:t>
            </a: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chemeClr val="accent1"/>
                </a:solidFill>
                <a:latin typeface="Franklin Gothic Medium" panose="020B0603020102020204" pitchFamily="34" charset="0"/>
                <a:cs typeface="Times New Roman" pitchFamily="18" charset="0"/>
              </a:rPr>
              <a:t> </a:t>
            </a:r>
            <a:r>
              <a:rPr lang="ru-RU" sz="2200" b="1" i="1" dirty="0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среди которых 16 имеют почетные и спортивные звания:</a:t>
            </a:r>
          </a:p>
          <a:p>
            <a:pPr>
              <a:buFont typeface="Wingdings" pitchFamily="2" charset="2"/>
              <a:buChar char="Ø"/>
            </a:pP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rgbClr val="C00000"/>
                </a:solidFill>
                <a:latin typeface="Franklin Gothic Medium" panose="020B0603020102020204" pitchFamily="34" charset="0"/>
                <a:cs typeface="Times New Roman" pitchFamily="18" charset="0"/>
              </a:rPr>
              <a:t>1 человек  - Заслуженные Мастера спорта;</a:t>
            </a:r>
          </a:p>
          <a:p>
            <a:pPr>
              <a:buFont typeface="Wingdings" pitchFamily="2" charset="2"/>
              <a:buChar char="Ø"/>
            </a:pP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rgbClr val="C00000"/>
                </a:solidFill>
                <a:latin typeface="Franklin Gothic Medium" panose="020B0603020102020204" pitchFamily="34" charset="0"/>
                <a:cs typeface="Times New Roman" pitchFamily="18" charset="0"/>
              </a:rPr>
              <a:t>2 человека - Мастера спорта международного класса;</a:t>
            </a:r>
          </a:p>
          <a:p>
            <a:pPr>
              <a:buFont typeface="Wingdings" pitchFamily="2" charset="2"/>
              <a:buChar char="Ø"/>
            </a:pP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rgbClr val="C00000"/>
                </a:solidFill>
                <a:latin typeface="Franklin Gothic Medium" panose="020B0603020102020204" pitchFamily="34" charset="0"/>
                <a:cs typeface="Times New Roman" pitchFamily="18" charset="0"/>
              </a:rPr>
              <a:t>9 человек - Мастера спорта;</a:t>
            </a:r>
          </a:p>
          <a:p>
            <a:pPr>
              <a:buFont typeface="Wingdings" pitchFamily="2" charset="2"/>
              <a:buChar char="Ø"/>
            </a:pPr>
            <a:r>
              <a:rPr lang="ru-RU" sz="2200" b="1" i="1" dirty="0" smtClean="0">
                <a:ln w="10541" cmpd="sng">
                  <a:noFill/>
                  <a:prstDash val="solid"/>
                </a:ln>
                <a:solidFill>
                  <a:srgbClr val="C00000"/>
                </a:solidFill>
                <a:latin typeface="Franklin Gothic Medium" panose="020B0603020102020204" pitchFamily="34" charset="0"/>
                <a:cs typeface="Times New Roman" pitchFamily="18" charset="0"/>
              </a:rPr>
              <a:t>4 человека - Кандидаты в мастера спорта.</a:t>
            </a:r>
          </a:p>
          <a:p>
            <a:pPr>
              <a:buFont typeface="Arial" pitchFamily="34" charset="0"/>
              <a:buNone/>
            </a:pPr>
            <a:r>
              <a:rPr lang="ru-RU" sz="2000" b="1" i="1" dirty="0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     </a:t>
            </a:r>
            <a:r>
              <a:rPr lang="ru-RU" sz="2400" b="1" i="1" dirty="0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Среди них неоднократные чемпионы Мира, Европы, России, Международных соревнований </a:t>
            </a:r>
          </a:p>
          <a:p>
            <a:pPr>
              <a:buFont typeface="Arial" pitchFamily="34" charset="0"/>
              <a:buNone/>
            </a:pPr>
            <a:r>
              <a:rPr lang="ru-RU" sz="2400" b="1" i="1" dirty="0" smtClean="0">
                <a:ln w="10541" cmpd="sng">
                  <a:noFill/>
                  <a:prstDash val="solid"/>
                </a:ln>
                <a:latin typeface="Franklin Gothic Medium" panose="020B0603020102020204" pitchFamily="34" charset="0"/>
                <a:cs typeface="Times New Roman" pitchFamily="18" charset="0"/>
              </a:rPr>
              <a:t>   по различным видам спорта.</a:t>
            </a:r>
          </a:p>
          <a:p>
            <a:pPr>
              <a:buFont typeface="Arial" pitchFamily="34" charset="0"/>
              <a:buNone/>
            </a:pPr>
            <a:endParaRPr lang="ru-RU" sz="1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Franklin Gothic Medium" panose="020B06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018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0" y="0"/>
            <a:ext cx="1435086" cy="14350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07704" y="26064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НАШ  КОЛЛЕКТИВ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69AF3DC-A978-4E46-961A-41F30BB6A4B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81176" y="3687231"/>
            <a:ext cx="1561113" cy="3027036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 flipH="1">
            <a:off x="0" y="4452353"/>
            <a:ext cx="1280160" cy="239081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91" y="553814"/>
            <a:ext cx="2051685" cy="2705518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4692760" y="3270320"/>
            <a:ext cx="191121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Вишнякова Анна Андреевна </a:t>
            </a:r>
            <a:endParaRPr lang="ru-RU" sz="1200" b="1" i="1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(каратэ-</a:t>
            </a:r>
            <a:r>
              <a:rPr lang="ru-RU" sz="1200" b="1" i="1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киокусинкай</a:t>
            </a: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ru-RU" sz="1200" b="1" i="1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"/>
          <p:cNvSpPr>
            <a:spLocks noChangeArrowheads="1"/>
          </p:cNvSpPr>
          <p:nvPr/>
        </p:nvSpPr>
        <p:spPr bwMode="auto">
          <a:xfrm>
            <a:off x="35157" y="3270320"/>
            <a:ext cx="237626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Павел Сергеевич</a:t>
            </a:r>
            <a:r>
              <a:rPr kumimoji="0" lang="ru-RU" sz="1200" b="1" i="1" u="none" strike="noStrike" cap="none" normalizeH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Наумов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(спортивное </a:t>
            </a: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ориентирование)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>
            <a:off x="2569145" y="3292448"/>
            <a:ext cx="189874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 err="1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Зухра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ru-RU" sz="1200" b="1" i="1" dirty="0" err="1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С</a:t>
            </a:r>
            <a:r>
              <a:rPr kumimoji="0" lang="ru-RU" sz="1200" b="1" i="1" u="none" strike="noStrike" cap="none" normalizeH="0" baseline="0" dirty="0" err="1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алямовна</a:t>
            </a:r>
            <a:r>
              <a:rPr kumimoji="0" lang="ru-RU" sz="1200" b="1" i="1" u="none" strike="noStrike" cap="none" normalizeH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1" i="1" u="none" strike="noStrike" cap="none" normalizeH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Курбанова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baseline="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(каратэ-</a:t>
            </a:r>
            <a:r>
              <a:rPr lang="ru-RU" sz="1200" b="1" i="1" baseline="0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киокусинкай</a:t>
            </a:r>
            <a:r>
              <a:rPr lang="ru-RU" sz="1200" b="1" i="1" baseline="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6662764" y="3348223"/>
            <a:ext cx="248123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Виктория Викторовна</a:t>
            </a:r>
            <a:r>
              <a:rPr kumimoji="0" lang="ru-RU" sz="1200" b="1" i="1" u="none" strike="noStrike" cap="none" normalizeH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 err="1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Долонина</a:t>
            </a:r>
            <a:endParaRPr lang="ru-RU" sz="1200" b="1" i="1" dirty="0">
              <a:solidFill>
                <a:schemeClr val="accent2">
                  <a:lumMod val="50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(</a:t>
            </a: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художественная гимнастика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ru-RU" sz="120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797" y="3942277"/>
            <a:ext cx="1586855" cy="2092556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19" name="Rectangle 1"/>
          <p:cNvSpPr>
            <a:spLocks noChangeArrowheads="1"/>
          </p:cNvSpPr>
          <p:nvPr/>
        </p:nvSpPr>
        <p:spPr bwMode="auto">
          <a:xfrm>
            <a:off x="640080" y="5967952"/>
            <a:ext cx="189874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Анна Викторовна</a:t>
            </a:r>
            <a:r>
              <a:rPr kumimoji="0" lang="ru-RU" sz="1200" b="1" i="1" u="none" strike="noStrike" cap="none" normalizeH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Наумова</a:t>
            </a:r>
            <a:endParaRPr kumimoji="0" lang="ru-RU" sz="1200" b="1" i="1" u="none" strike="noStrike" cap="none" normalizeH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baseline="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спортивное </a:t>
            </a: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ориентирование</a:t>
            </a:r>
            <a:r>
              <a:rPr lang="ru-RU" sz="1200" b="1" i="1" baseline="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Rectangle 1"/>
          <p:cNvSpPr>
            <a:spLocks noChangeArrowheads="1"/>
          </p:cNvSpPr>
          <p:nvPr/>
        </p:nvSpPr>
        <p:spPr bwMode="auto">
          <a:xfrm>
            <a:off x="2636853" y="5967951"/>
            <a:ext cx="189874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Сергей Николаевич</a:t>
            </a:r>
            <a:endParaRPr kumimoji="0" lang="ru-RU" sz="1200" b="1" i="1" u="none" strike="noStrike" cap="none" normalizeH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Иванов</a:t>
            </a:r>
            <a:endParaRPr kumimoji="0" lang="ru-RU" sz="1200" b="1" i="1" u="none" strike="noStrike" cap="none" normalizeH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baseline="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(Военно-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прикладные виды спорта</a:t>
            </a:r>
            <a:r>
              <a:rPr lang="ru-RU" sz="1200" b="1" i="1" baseline="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http://centrdosuga.ru/sites/default/files/dehldxawydc_0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90407"/>
            <a:ext cx="1872208" cy="2763736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centrdosuga.ru/sites/default/files/tr_naumova1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68" y="3967111"/>
            <a:ext cx="1625693" cy="2143772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Рисунок 25"/>
          <p:cNvPicPr/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531" y="717543"/>
            <a:ext cx="1658737" cy="2626358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27" name="Rectangle 1"/>
          <p:cNvSpPr>
            <a:spLocks noChangeArrowheads="1"/>
          </p:cNvSpPr>
          <p:nvPr/>
        </p:nvSpPr>
        <p:spPr bwMode="auto">
          <a:xfrm>
            <a:off x="4927189" y="6152617"/>
            <a:ext cx="189874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Ренат 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Шамильевич</a:t>
            </a:r>
            <a:endParaRPr kumimoji="0" lang="ru-RU" sz="1200" b="1" i="1" u="none" strike="noStrike" cap="none" normalizeH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Измайлов</a:t>
            </a:r>
            <a:endParaRPr kumimoji="0" lang="ru-RU" sz="1200" b="1" i="1" u="none" strike="noStrike" cap="none" normalizeH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b="1" i="1" baseline="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(тхэквондо</a:t>
            </a:r>
            <a:r>
              <a:rPr lang="ru-RU" sz="1200" b="1" i="1" baseline="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ru-RU" sz="1200" b="1" i="1" u="none" strike="noStrike" cap="none" normalizeH="0" baseline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660560" y="766530"/>
            <a:ext cx="1691087" cy="25224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097943" y="3998021"/>
            <a:ext cx="1557234" cy="22089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6538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0" y="0"/>
            <a:ext cx="1435086" cy="14350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07704" y="26064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НАШ  КОЛЛЕКТИВ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69AF3DC-A978-4E46-961A-41F30BB6A4B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81176" y="3687231"/>
            <a:ext cx="1561113" cy="3027036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 flipH="1">
            <a:off x="0" y="4452353"/>
            <a:ext cx="1280160" cy="2390813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894" y="988012"/>
            <a:ext cx="2125589" cy="1594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Rectangle 1"/>
          <p:cNvSpPr>
            <a:spLocks noChangeArrowheads="1"/>
          </p:cNvSpPr>
          <p:nvPr/>
        </p:nvSpPr>
        <p:spPr bwMode="auto">
          <a:xfrm>
            <a:off x="395536" y="2903062"/>
            <a:ext cx="23762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Белова Ольга 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Сергеевна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(Балет)</a:t>
            </a:r>
            <a:r>
              <a:rPr kumimoji="0" lang="ru-RU" sz="12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053196" y="721714"/>
            <a:ext cx="1423365" cy="21261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Rectangle 1"/>
          <p:cNvSpPr>
            <a:spLocks noChangeArrowheads="1"/>
          </p:cNvSpPr>
          <p:nvPr/>
        </p:nvSpPr>
        <p:spPr bwMode="auto">
          <a:xfrm>
            <a:off x="2697161" y="2834794"/>
            <a:ext cx="213213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Буланый Алексей Григорьевич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(Шоу-ревю «</a:t>
            </a:r>
            <a:r>
              <a:rPr lang="ru-RU" sz="1200" b="1" i="1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Степхаус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»)</a:t>
            </a:r>
            <a:r>
              <a:rPr kumimoji="0" lang="ru-RU" sz="12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5009567" y="688529"/>
            <a:ext cx="1259591" cy="2181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833612" y="678811"/>
            <a:ext cx="1672600" cy="22301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8" name="Rectangle 1"/>
          <p:cNvSpPr>
            <a:spLocks noChangeArrowheads="1"/>
          </p:cNvSpPr>
          <p:nvPr/>
        </p:nvSpPr>
        <p:spPr bwMode="auto">
          <a:xfrm>
            <a:off x="6588224" y="2919863"/>
            <a:ext cx="23762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Мамчур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Владислав Васильевич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(Серебряная нота)</a:t>
            </a:r>
            <a:r>
              <a:rPr kumimoji="0" lang="ru-RU" sz="12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Rectangle 1"/>
          <p:cNvSpPr>
            <a:spLocks noChangeArrowheads="1"/>
          </p:cNvSpPr>
          <p:nvPr/>
        </p:nvSpPr>
        <p:spPr bwMode="auto">
          <a:xfrm>
            <a:off x="4686460" y="2764592"/>
            <a:ext cx="198285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Чувага</a:t>
            </a: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Виктория Геннадьевна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(Лаборатория творчества)</a:t>
            </a:r>
            <a:r>
              <a:rPr kumimoji="0" lang="ru-RU" sz="12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14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11593" y="3396549"/>
            <a:ext cx="1965335" cy="25882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Прямоугольник 24"/>
          <p:cNvSpPr/>
          <p:nvPr/>
        </p:nvSpPr>
        <p:spPr>
          <a:xfrm>
            <a:off x="342132" y="6067505"/>
            <a:ext cx="265852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Ярошевская</a:t>
            </a: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Татьяна Александровна</a:t>
            </a:r>
            <a:endParaRPr lang="ru-RU" sz="1100" b="1" i="1" dirty="0">
              <a:solidFill>
                <a:schemeClr val="accent2">
                  <a:lumMod val="50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(Художественная роспись по дереву)</a:t>
            </a:r>
            <a:r>
              <a:rPr lang="ru-RU" sz="1100" b="1" i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ru-RU" sz="12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" name="Рисунок 29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083639" y="3373504"/>
            <a:ext cx="1857695" cy="25261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Прямоугольник 30"/>
          <p:cNvSpPr/>
          <p:nvPr/>
        </p:nvSpPr>
        <p:spPr>
          <a:xfrm>
            <a:off x="4758089" y="5940463"/>
            <a:ext cx="2658525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Морина 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Татьяна Владимировна</a:t>
            </a:r>
            <a:endParaRPr lang="ru-RU" sz="1100" b="1" i="1" dirty="0">
              <a:solidFill>
                <a:schemeClr val="accent2">
                  <a:lumMod val="50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(Азбука краеведения)</a:t>
            </a:r>
            <a:r>
              <a:rPr lang="ru-RU" sz="1100" b="1" i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ru-RU" sz="12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2" name="Рисунок 31"/>
          <p:cNvPicPr>
            <a:picLocks noChangeAspect="1"/>
          </p:cNvPicPr>
          <p:nvPr/>
        </p:nvPicPr>
        <p:blipFill rotWithShape="1">
          <a:blip r:embed="rId24"/>
          <a:srcRect r="9875"/>
          <a:stretch/>
        </p:blipFill>
        <p:spPr>
          <a:xfrm>
            <a:off x="5123028" y="3599169"/>
            <a:ext cx="1795873" cy="23004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3" name="Прямоугольник 32"/>
          <p:cNvSpPr/>
          <p:nvPr/>
        </p:nvSpPr>
        <p:spPr>
          <a:xfrm>
            <a:off x="2726996" y="6059748"/>
            <a:ext cx="265852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Трифонова Ольга Юрьевна</a:t>
            </a:r>
            <a:endParaRPr lang="ru-RU" sz="1100" b="1" i="1" dirty="0">
              <a:solidFill>
                <a:schemeClr val="accent2">
                  <a:lumMod val="50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1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(Конфетки)</a:t>
            </a:r>
            <a:r>
              <a:rPr lang="ru-RU" sz="1100" b="1" i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ru-RU" sz="1200" b="1" i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95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489668" y="181335"/>
            <a:ext cx="4020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Наши достижения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3645024"/>
            <a:ext cx="4443179" cy="2977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3538" y="147034"/>
            <a:ext cx="2275401" cy="25213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466" y="616398"/>
            <a:ext cx="2744757" cy="31709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773" y="713578"/>
            <a:ext cx="3449396" cy="30031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0834" y="2720938"/>
            <a:ext cx="3218858" cy="15721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2276" y="4429975"/>
            <a:ext cx="3166663" cy="23633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843808" y="479715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sp>
        <p:nvSpPr>
          <p:cNvPr id="9" name="Прямоугольник 8"/>
          <p:cNvSpPr/>
          <p:nvPr/>
        </p:nvSpPr>
        <p:spPr>
          <a:xfrm>
            <a:off x="251520" y="2060848"/>
            <a:ext cx="873394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i="1" dirty="0" smtClean="0"/>
              <a:t>В 2024 году значительно поднят уровень и качество проводимых мероприятий, к занятиям в территориальном управлении привлечены жители, с удовольствием посещающие разнообразные занятия и мероприятия территориального управления. </a:t>
            </a:r>
          </a:p>
          <a:p>
            <a:pPr algn="ctr"/>
            <a:r>
              <a:rPr lang="ru-RU" sz="2000" i="1" dirty="0" smtClean="0"/>
              <a:t>В конкурентной среде, где услуги подобного рода предоставляют большое количество разных организаций, территориальное управление ориентируется на качественное, профильное оказание услуг, а также воспитание и развитие индивидуальных способностей каждого воспитанника и занимающегося творческих коллективов и спортивных секций.</a:t>
            </a:r>
          </a:p>
          <a:p>
            <a:pPr algn="ctr"/>
            <a:r>
              <a:rPr lang="ru-RU" sz="2000" i="1" dirty="0" smtClean="0"/>
              <a:t>За 2024 год выросло качество подводимых массовых мероприятий, а так же увеличилось количество посещений жителями района данных мероприятиях.</a:t>
            </a:r>
          </a:p>
          <a:p>
            <a:pPr algn="ctr" fontAlgn="base"/>
            <a:endParaRPr lang="ru-RU" sz="20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Заголовок 1"/>
          <p:cNvSpPr txBox="1">
            <a:spLocks/>
          </p:cNvSpPr>
          <p:nvPr/>
        </p:nvSpPr>
        <p:spPr>
          <a:xfrm>
            <a:off x="2766301" y="1200023"/>
            <a:ext cx="3704383" cy="641077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b="1" dirty="0" smtClean="0">
                <a:solidFill>
                  <a:srgbClr val="C4223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Итог на 2024 год</a:t>
            </a:r>
            <a:endParaRPr lang="ru-RU" sz="3200" b="1" dirty="0">
              <a:solidFill>
                <a:srgbClr val="C4223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Picture 2" descr="D:\Users\Света\Desktop\отчет за 2023 год перед депутатми\отчет 2023\WhatsApp Image 2023-03-24 at 15.09.3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491" y="260648"/>
            <a:ext cx="2505916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843808" y="479715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dirty="0"/>
          </a:p>
        </p:txBody>
      </p:sp>
      <p:sp>
        <p:nvSpPr>
          <p:cNvPr id="10" name="TextBox 9"/>
          <p:cNvSpPr txBox="1"/>
          <p:nvPr/>
        </p:nvSpPr>
        <p:spPr>
          <a:xfrm>
            <a:off x="1043608" y="2796604"/>
            <a:ext cx="708292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СПАСИБО </a:t>
            </a:r>
          </a:p>
          <a:p>
            <a:pPr algn="ctr"/>
            <a:r>
              <a:rPr lang="ru-RU" sz="4800" b="1" dirty="0" smtClean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 </a:t>
            </a:r>
            <a:r>
              <a:rPr lang="ru-RU" sz="4800" b="1" dirty="0">
                <a:solidFill>
                  <a:srgbClr val="CC12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ВНИМАНИЕ!</a:t>
            </a:r>
          </a:p>
          <a:p>
            <a:pPr algn="ctr"/>
            <a:endParaRPr lang="ru-RU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cs typeface="Times New Roman" pitchFamily="18" charset="0"/>
            </a:endParaRPr>
          </a:p>
        </p:txBody>
      </p:sp>
      <p:grpSp>
        <p:nvGrpSpPr>
          <p:cNvPr id="12" name="Google Shape;97;p1">
            <a:extLst>
              <a:ext uri="{FF2B5EF4-FFF2-40B4-BE49-F238E27FC236}">
                <a16:creationId xmlns:a16="http://schemas.microsoft.com/office/drawing/2014/main" id="{19B2FB07-558A-4597-9AB5-F8DC3FC9E0A3}"/>
              </a:ext>
            </a:extLst>
          </p:cNvPr>
          <p:cNvGrpSpPr/>
          <p:nvPr/>
        </p:nvGrpSpPr>
        <p:grpSpPr>
          <a:xfrm>
            <a:off x="2413972" y="322559"/>
            <a:ext cx="3166140" cy="1090217"/>
            <a:chOff x="5608593" y="499104"/>
            <a:chExt cx="4788119" cy="1750791"/>
          </a:xfrm>
        </p:grpSpPr>
        <p:pic>
          <p:nvPicPr>
            <p:cNvPr id="13" name="Google Shape;98;p1">
              <a:extLst>
                <a:ext uri="{FF2B5EF4-FFF2-40B4-BE49-F238E27FC236}">
                  <a16:creationId xmlns:a16="http://schemas.microsoft.com/office/drawing/2014/main" id="{50CE8FDF-54FB-42FC-97BB-058AC222E5AA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8268513" y="518373"/>
              <a:ext cx="2128199" cy="1690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Google Shape;99;p1">
              <a:extLst>
                <a:ext uri="{FF2B5EF4-FFF2-40B4-BE49-F238E27FC236}">
                  <a16:creationId xmlns:a16="http://schemas.microsoft.com/office/drawing/2014/main" id="{77C51A62-991D-467B-985B-77B55E9AE07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5608593" y="499104"/>
              <a:ext cx="1846131" cy="175079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9480EFF-F11D-4BCF-9B84-5081539189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-31754" y="-2980"/>
            <a:ext cx="1812022" cy="1812022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69AF3DC-A978-4E46-961A-41F30BB6A4B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81176" y="3687231"/>
            <a:ext cx="1561113" cy="302703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B8584E61-C1A4-4CB2-964B-9270F71508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 flipH="1">
            <a:off x="0" y="4452353"/>
            <a:ext cx="1280160" cy="2390813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84168" y="267428"/>
            <a:ext cx="1084097" cy="11841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ерая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TM02900688[[fn=Аспект]]</Template>
  <TotalTime>15194</TotalTime>
  <Words>1542</Words>
  <Application>Microsoft Office PowerPoint</Application>
  <PresentationFormat>Экран (4:3)</PresentationFormat>
  <Paragraphs>289</Paragraphs>
  <Slides>43</Slides>
  <Notes>2</Notes>
  <HiddenSlides>1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43</vt:i4>
      </vt:variant>
    </vt:vector>
  </HeadingPairs>
  <TitlesOfParts>
    <vt:vector size="49" baseType="lpstr">
      <vt:lpstr>Arial</vt:lpstr>
      <vt:lpstr>Calibri</vt:lpstr>
      <vt:lpstr>Franklin Gothic Medium</vt:lpstr>
      <vt:lpstr>Times New Roman</vt:lpstr>
      <vt:lpstr>Wingdings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В 2024 году в ТУ Измайлово-Северное Измайлово ГБУ «ООЦ им. Моссовета» было проведено более 100 мероприятий для жителей района Измайлово</vt:lpstr>
      <vt:lpstr>Мероприятия 1 квартал 2024 год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Ирина</dc:creator>
  <cp:lastModifiedBy>User</cp:lastModifiedBy>
  <cp:revision>482</cp:revision>
  <dcterms:created xsi:type="dcterms:W3CDTF">2018-10-29T12:28:27Z</dcterms:created>
  <dcterms:modified xsi:type="dcterms:W3CDTF">2025-05-13T10:57:35Z</dcterms:modified>
</cp:coreProperties>
</file>