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5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1"/>
  </p:notesMasterIdLst>
  <p:sldIdLst>
    <p:sldId id="256" r:id="rId2"/>
    <p:sldId id="411" r:id="rId3"/>
    <p:sldId id="417" r:id="rId4"/>
    <p:sldId id="412" r:id="rId5"/>
    <p:sldId id="326" r:id="rId6"/>
    <p:sldId id="390" r:id="rId7"/>
    <p:sldId id="413" r:id="rId8"/>
    <p:sldId id="414" r:id="rId9"/>
    <p:sldId id="418" r:id="rId10"/>
    <p:sldId id="419" r:id="rId11"/>
    <p:sldId id="415" r:id="rId12"/>
    <p:sldId id="369" r:id="rId13"/>
    <p:sldId id="420" r:id="rId14"/>
    <p:sldId id="421" r:id="rId15"/>
    <p:sldId id="416" r:id="rId16"/>
    <p:sldId id="423" r:id="rId17"/>
    <p:sldId id="422" r:id="rId18"/>
    <p:sldId id="400" r:id="rId19"/>
    <p:sldId id="424" r:id="rId20"/>
    <p:sldId id="425" r:id="rId21"/>
    <p:sldId id="372" r:id="rId22"/>
    <p:sldId id="386" r:id="rId23"/>
    <p:sldId id="408" r:id="rId24"/>
    <p:sldId id="397" r:id="rId25"/>
    <p:sldId id="385" r:id="rId26"/>
    <p:sldId id="358" r:id="rId27"/>
    <p:sldId id="388" r:id="rId28"/>
    <p:sldId id="362" r:id="rId29"/>
    <p:sldId id="379" r:id="rId30"/>
  </p:sldIdLst>
  <p:sldSz cx="12192000" cy="6858000"/>
  <p:notesSz cx="6797675" cy="9928225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libri Light" panose="020F0302020204030204" pitchFamily="34" charset="0"/>
      <p:regular r:id="rId36"/>
      <p:italic r:id="rId37"/>
    </p:embeddedFont>
    <p:embeddedFont>
      <p:font typeface="Roboto" panose="020B0604020202020204" charset="0"/>
      <p:regular r:id="rId38"/>
      <p:bold r:id="rId39"/>
      <p:italic r:id="rId40"/>
      <p:boldItalic r:id="rId41"/>
    </p:embeddedFont>
    <p:embeddedFont>
      <p:font typeface="Verdana" panose="020B0604030504040204" pitchFamily="34" charset="0"/>
      <p:regular r:id="rId42"/>
      <p:bold r:id="rId43"/>
      <p:italic r:id="rId44"/>
      <p:boldItalic r:id="rId45"/>
    </p:embeddedFont>
  </p:embeddedFont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04C3FC4-EB76-4D4C-A206-DAB38950C4D6}">
          <p14:sldIdLst>
            <p14:sldId id="256"/>
            <p14:sldId id="411"/>
            <p14:sldId id="417"/>
            <p14:sldId id="412"/>
            <p14:sldId id="326"/>
            <p14:sldId id="390"/>
            <p14:sldId id="413"/>
            <p14:sldId id="414"/>
            <p14:sldId id="418"/>
            <p14:sldId id="419"/>
            <p14:sldId id="415"/>
            <p14:sldId id="369"/>
            <p14:sldId id="420"/>
            <p14:sldId id="421"/>
            <p14:sldId id="416"/>
            <p14:sldId id="423"/>
            <p14:sldId id="422"/>
            <p14:sldId id="400"/>
            <p14:sldId id="424"/>
            <p14:sldId id="425"/>
            <p14:sldId id="372"/>
            <p14:sldId id="386"/>
            <p14:sldId id="408"/>
            <p14:sldId id="397"/>
            <p14:sldId id="385"/>
            <p14:sldId id="358"/>
            <p14:sldId id="388"/>
            <p14:sldId id="362"/>
            <p14:sldId id="3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344">
          <p15:clr>
            <a:srgbClr val="A4A3A4"/>
          </p15:clr>
        </p15:guide>
        <p15:guide id="2" pos="438">
          <p15:clr>
            <a:srgbClr val="A4A3A4"/>
          </p15:clr>
        </p15:guide>
        <p15:guide id="3" pos="724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ris Bukatin" initials="" lastIdx="1" clrIdx="0"/>
  <p:cmAuthor id="2" name="nemuri" initials="n" lastIdx="1" clrIdx="1">
    <p:extLst>
      <p:ext uri="{19B8F6BF-5375-455C-9EA6-DF929625EA0E}">
        <p15:presenceInfo xmlns:p15="http://schemas.microsoft.com/office/powerpoint/2012/main" userId="nemur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99B3"/>
    <a:srgbClr val="7FD1E4"/>
    <a:srgbClr val="CCEDF4"/>
    <a:srgbClr val="49BED8"/>
    <a:srgbClr val="C6EBF3"/>
    <a:srgbClr val="F4B183"/>
    <a:srgbClr val="70AD47"/>
    <a:srgbClr val="99CCFF"/>
    <a:srgbClr val="A9D18E"/>
    <a:srgbClr val="BBD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770" autoAdjust="0"/>
    <p:restoredTop sz="81287" autoAdjust="0"/>
  </p:normalViewPr>
  <p:slideViewPr>
    <p:cSldViewPr>
      <p:cViewPr varScale="1">
        <p:scale>
          <a:sx n="114" d="100"/>
          <a:sy n="114" d="100"/>
        </p:scale>
        <p:origin x="774" y="114"/>
      </p:cViewPr>
      <p:guideLst>
        <p:guide orient="horz" pos="1344"/>
        <p:guide pos="438"/>
        <p:guide pos="724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&#1052;&#1072;&#1089;&#1083;&#1086;&#1074;&#1072;_&#1044;&#1042;_&#1043;&#1055;%20175\&#1055;&#1088;&#1086;&#1095;&#1077;&#1077;\&#1086;&#1090;&#1095;&#1077;&#1090;%20&#1043;&#1042;\2024%20&#1075;&#1086;&#1076;\&#1086;&#1090;%20&#1079;&#1072;&#1074;\&#1082;&#1101;&#1088;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2868956165924323E-2"/>
          <c:y val="0.15486178833055941"/>
          <c:w val="0.44997173188124706"/>
          <c:h val="0.8451382116694405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0-296B-48E5-8B34-A77823623559}"/>
              </c:ext>
            </c:extLst>
          </c:dPt>
          <c:dPt>
            <c:idx val="1"/>
            <c:bubble3D val="0"/>
            <c:explosion val="8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296B-48E5-8B34-A77823623559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Мужчины (41,8%)</c:v>
                </c:pt>
                <c:pt idx="1">
                  <c:v>Женщины (58,2%)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65359</c:v>
                </c:pt>
                <c:pt idx="1">
                  <c:v>89834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6B-48E5-8B34-A7782362355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60158769145244728"/>
          <c:y val="0.36131167179646162"/>
          <c:w val="0.36525427790587389"/>
          <c:h val="0.32727937493865938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D06262"/>
            </a:solidFill>
            <a:ln>
              <a:noFill/>
            </a:ln>
            <a:effectLst/>
            <a:sp3d>
              <a:contourClr>
                <a:schemeClr val="accent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90.1</c:v>
                </c:pt>
                <c:pt idx="1">
                  <c:v>94</c:v>
                </c:pt>
                <c:pt idx="2">
                  <c:v>95.3</c:v>
                </c:pt>
                <c:pt idx="3">
                  <c:v>97.6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EFB-4776-8E06-7E2B7235F32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48BED8"/>
            </a:solidFill>
            <a:ln>
              <a:noFill/>
            </a:ln>
            <a:effectLst/>
            <a:sp3d>
              <a:contourClr>
                <a:schemeClr val="accent6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94.2</c:v>
                </c:pt>
                <c:pt idx="1">
                  <c:v>96.7</c:v>
                </c:pt>
                <c:pt idx="2">
                  <c:v>95.9</c:v>
                </c:pt>
                <c:pt idx="3">
                  <c:v>97.8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FEFB-4776-8E06-7E2B7235F3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367040"/>
        <c:axId val="979096896"/>
      </c:barChart>
      <c:catAx>
        <c:axId val="103436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9096896"/>
        <c:crosses val="autoZero"/>
        <c:auto val="1"/>
        <c:lblAlgn val="ctr"/>
        <c:lblOffset val="100"/>
        <c:noMultiLvlLbl val="0"/>
      </c:catAx>
      <c:valAx>
        <c:axId val="979096896"/>
        <c:scaling>
          <c:orientation val="minMax"/>
          <c:max val="101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436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979204279879362"/>
          <c:y val="0.87613968301380762"/>
          <c:w val="0.24438999151028545"/>
          <c:h val="8.52358991464757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D06262"/>
            </a:solidFill>
            <a:ln>
              <a:noFill/>
            </a:ln>
            <a:effectLst/>
            <a:sp3d>
              <a:contourClr>
                <a:schemeClr val="accent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97.4</c:v>
                </c:pt>
                <c:pt idx="1">
                  <c:v>99.1</c:v>
                </c:pt>
                <c:pt idx="2">
                  <c:v>99.9</c:v>
                </c:pt>
                <c:pt idx="3">
                  <c:v>99.5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53-48AC-BDCC-39E8FD77D14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48BED8"/>
            </a:solidFill>
            <a:ln>
              <a:noFill/>
            </a:ln>
            <a:effectLst/>
            <a:sp3d>
              <a:contourClr>
                <a:schemeClr val="accent6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98.1</c:v>
                </c:pt>
                <c:pt idx="1">
                  <c:v>98.4</c:v>
                </c:pt>
                <c:pt idx="2">
                  <c:v>99</c:v>
                </c:pt>
                <c:pt idx="3">
                  <c:v>99.1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53-48AC-BDCC-39E8FD77D1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367040"/>
        <c:axId val="979096896"/>
      </c:barChart>
      <c:catAx>
        <c:axId val="103436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9096896"/>
        <c:crosses val="autoZero"/>
        <c:auto val="1"/>
        <c:lblAlgn val="ctr"/>
        <c:lblOffset val="100"/>
        <c:noMultiLvlLbl val="0"/>
      </c:catAx>
      <c:valAx>
        <c:axId val="979096896"/>
        <c:scaling>
          <c:orientation val="minMax"/>
          <c:max val="101"/>
          <c:min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436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886167665958258"/>
          <c:y val="0.83676605173982876"/>
          <c:w val="0.23476782149653619"/>
          <c:h val="0.101347746573353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678044817765139E-2"/>
          <c:y val="5.1749535046874441E-2"/>
          <c:w val="0.88087299789500439"/>
          <c:h val="0.7176246712632707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D06262"/>
            </a:solidFill>
            <a:ln>
              <a:noFill/>
            </a:ln>
            <a:effectLst/>
            <a:sp3d>
              <a:contourClr>
                <a:schemeClr val="accent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99</c:v>
                </c:pt>
                <c:pt idx="1">
                  <c:v>97.6</c:v>
                </c:pt>
                <c:pt idx="2">
                  <c:v>98.9</c:v>
                </c:pt>
                <c:pt idx="3">
                  <c:v>99.4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1ED-4810-8973-0FC46C78CDB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48BED8"/>
            </a:solidFill>
            <a:ln>
              <a:noFill/>
            </a:ln>
            <a:effectLst/>
            <a:sp3d>
              <a:contourClr>
                <a:schemeClr val="accent6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98</c:v>
                </c:pt>
                <c:pt idx="1">
                  <c:v>97.8</c:v>
                </c:pt>
                <c:pt idx="2">
                  <c:v>99</c:v>
                </c:pt>
                <c:pt idx="3">
                  <c:v>98.8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1ED-4810-8973-0FC46C78CD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367040"/>
        <c:axId val="979096896"/>
      </c:barChart>
      <c:catAx>
        <c:axId val="103436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9096896"/>
        <c:crosses val="autoZero"/>
        <c:auto val="1"/>
        <c:lblAlgn val="ctr"/>
        <c:lblOffset val="100"/>
        <c:noMultiLvlLbl val="0"/>
      </c:catAx>
      <c:valAx>
        <c:axId val="979096896"/>
        <c:scaling>
          <c:orientation val="minMax"/>
          <c:max val="101"/>
          <c:min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436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323154930505163"/>
          <c:y val="0.85091710869062642"/>
          <c:w val="0.22127048338476366"/>
          <c:h val="8.52358991464757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D06262"/>
            </a:solidFill>
            <a:ln>
              <a:noFill/>
            </a:ln>
            <a:effectLst/>
            <a:sp3d>
              <a:contourClr>
                <a:schemeClr val="accent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90</c:v>
                </c:pt>
                <c:pt idx="1">
                  <c:v>93.8</c:v>
                </c:pt>
                <c:pt idx="2">
                  <c:v>95.7</c:v>
                </c:pt>
                <c:pt idx="3">
                  <c:v>98.2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EFB-4776-8E06-7E2B7235F32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48BED8"/>
            </a:solidFill>
            <a:ln>
              <a:noFill/>
            </a:ln>
            <a:effectLst/>
            <a:sp3d>
              <a:contourClr>
                <a:schemeClr val="accent6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Лист1!$C$2:$C$5</c:f>
              <c:numCache>
                <c:formatCode>0.0</c:formatCode>
                <c:ptCount val="4"/>
                <c:pt idx="0">
                  <c:v>91.1</c:v>
                </c:pt>
                <c:pt idx="1">
                  <c:v>94.3</c:v>
                </c:pt>
                <c:pt idx="2">
                  <c:v>96.4</c:v>
                </c:pt>
                <c:pt idx="3">
                  <c:v>98.3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FEFB-4776-8E06-7E2B7235F3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367040"/>
        <c:axId val="979096896"/>
      </c:barChart>
      <c:catAx>
        <c:axId val="103436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9096896"/>
        <c:crosses val="autoZero"/>
        <c:auto val="1"/>
        <c:lblAlgn val="ctr"/>
        <c:lblOffset val="100"/>
        <c:noMultiLvlLbl val="0"/>
      </c:catAx>
      <c:valAx>
        <c:axId val="979096896"/>
        <c:scaling>
          <c:orientation val="minMax"/>
          <c:max val="101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436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979204279879362"/>
          <c:y val="0.87613968301380762"/>
          <c:w val="0.24438999151028545"/>
          <c:h val="8.52358991464757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2023</a:t>
            </a:r>
          </a:p>
        </c:rich>
      </c:tx>
      <c:layout>
        <c:manualLayout>
          <c:xMode val="edge"/>
          <c:yMode val="edge"/>
          <c:x val="4.5254338665212911E-2"/>
          <c:y val="0.169052414136508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C33-4119-B67B-4C99138E58EA}"/>
              </c:ext>
            </c:extLst>
          </c:dPt>
          <c:dPt>
            <c:idx val="1"/>
            <c:bubble3D val="0"/>
            <c:spPr>
              <a:solidFill>
                <a:srgbClr val="48BED8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C33-4119-B67B-4C99138E58EA}"/>
              </c:ext>
            </c:extLst>
          </c:dPt>
          <c:dPt>
            <c:idx val="2"/>
            <c:bubble3D val="0"/>
            <c:spPr>
              <a:solidFill>
                <a:srgbClr val="D3414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C33-4119-B67B-4C99138E58EA}"/>
              </c:ext>
            </c:extLst>
          </c:dPt>
          <c:dLbls>
            <c:dLbl>
              <c:idx val="0"/>
              <c:layout>
                <c:manualLayout>
                  <c:x val="-0.17033282713743075"/>
                  <c:y val="8.0938400081469686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12742</a:t>
                    </a:r>
                  </a:p>
                  <a:p>
                    <a:r>
                      <a:rPr lang="en-US" dirty="0"/>
                      <a:t>18%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C33-4119-B67B-4C99138E58EA}"/>
                </c:ext>
              </c:extLst>
            </c:dLbl>
            <c:dLbl>
              <c:idx val="1"/>
              <c:layout>
                <c:manualLayout>
                  <c:x val="-0.14070380457906465"/>
                  <c:y val="-0.244296161509802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27319 </a:t>
                    </a:r>
                  </a:p>
                  <a:p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39%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C33-4119-B67B-4C99138E58EA}"/>
                </c:ext>
              </c:extLst>
            </c:dLbl>
            <c:dLbl>
              <c:idx val="2"/>
              <c:layout>
                <c:manualLayout>
                  <c:x val="0.18502837540014933"/>
                  <c:y val="4.6994993504620719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29990</a:t>
                    </a:r>
                  </a:p>
                  <a:p>
                    <a:r>
                      <a:rPr lang="en-US" dirty="0">
                        <a:solidFill>
                          <a:schemeClr val="tx1"/>
                        </a:solidFill>
                      </a:rPr>
                      <a:t>43%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C33-4119-B67B-4C99138E58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ОРВИ</c:v>
                </c:pt>
                <c:pt idx="1">
                  <c:v>Соматика</c:v>
                </c:pt>
                <c:pt idx="2">
                  <c:v>Covid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41138</c:v>
                </c:pt>
                <c:pt idx="1">
                  <c:v>47243</c:v>
                </c:pt>
                <c:pt idx="2">
                  <c:v>63994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C33-4119-B67B-4C99138E58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2024</a:t>
            </a:r>
          </a:p>
        </c:rich>
      </c:tx>
      <c:layout>
        <c:manualLayout>
          <c:xMode val="edge"/>
          <c:yMode val="edge"/>
          <c:x val="4.5254338665212911E-2"/>
          <c:y val="0.169052414136508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312-4DED-AC75-D2758F4754AA}"/>
              </c:ext>
            </c:extLst>
          </c:dPt>
          <c:dPt>
            <c:idx val="1"/>
            <c:bubble3D val="0"/>
            <c:spPr>
              <a:solidFill>
                <a:srgbClr val="48BED8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312-4DED-AC75-D2758F4754AA}"/>
              </c:ext>
            </c:extLst>
          </c:dPt>
          <c:dPt>
            <c:idx val="2"/>
            <c:bubble3D val="0"/>
            <c:spPr>
              <a:solidFill>
                <a:srgbClr val="D3414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312-4DED-AC75-D2758F4754AA}"/>
              </c:ext>
            </c:extLst>
          </c:dPt>
          <c:dLbls>
            <c:dLbl>
              <c:idx val="0"/>
              <c:layout>
                <c:manualLayout>
                  <c:x val="-0.12318750360514663"/>
                  <c:y val="0.10534087568379771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2658</a:t>
                    </a:r>
                  </a:p>
                  <a:p>
                    <a:r>
                      <a:rPr lang="en-US" baseline="0" dirty="0"/>
                      <a:t> 13%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12-4DED-AC75-D2758F4754AA}"/>
                </c:ext>
              </c:extLst>
            </c:dLbl>
            <c:dLbl>
              <c:idx val="1"/>
              <c:layout>
                <c:manualLayout>
                  <c:x val="-0.14070380457906465"/>
                  <c:y val="-0.244296161509802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18248</a:t>
                    </a:r>
                  </a:p>
                  <a:p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 84%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12-4DED-AC75-D2758F4754AA}"/>
                </c:ext>
              </c:extLst>
            </c:dLbl>
            <c:dLbl>
              <c:idx val="2"/>
              <c:layout>
                <c:manualLayout>
                  <c:x val="0.18502840427214867"/>
                  <c:y val="8.35986542130778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790</a:t>
                    </a:r>
                  </a:p>
                  <a:p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 4%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12-4DED-AC75-D2758F4754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ОРВИ</c:v>
                </c:pt>
                <c:pt idx="1">
                  <c:v>Соматика</c:v>
                </c:pt>
                <c:pt idx="2">
                  <c:v>Covid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12742</c:v>
                </c:pt>
                <c:pt idx="1">
                  <c:v>27319</c:v>
                </c:pt>
                <c:pt idx="2">
                  <c:v>29990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312-4DED-AC75-D2758F4754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100" b="1" dirty="0"/>
              <a:t>Выходы к </a:t>
            </a:r>
            <a:r>
              <a:rPr lang="en-US" sz="1100" b="1" dirty="0" err="1"/>
              <a:t>covid</a:t>
            </a:r>
            <a:r>
              <a:rPr lang="en-US" sz="1100" b="1" dirty="0"/>
              <a:t>-</a:t>
            </a:r>
            <a:r>
              <a:rPr lang="ru-RU" sz="1100" b="1" dirty="0"/>
              <a:t>пациентам</a:t>
            </a:r>
          </a:p>
        </c:rich>
      </c:tx>
      <c:layout>
        <c:manualLayout>
          <c:xMode val="edge"/>
          <c:yMode val="edge"/>
          <c:x val="0.19793672729410147"/>
          <c:y val="8.07853408209350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925350034193572E-2"/>
          <c:y val="0.13500928096307044"/>
          <c:w val="0.92074649965806432"/>
          <c:h val="0.649044963952542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выходов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91A-45DD-8B4F-233B75273A9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115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1A-45DD-8B4F-233B75273A9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68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91A-45DD-8B4F-233B75273A9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36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91A-45DD-8B4F-233B75273A9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26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91A-45DD-8B4F-233B75273A9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23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91A-45DD-8B4F-233B75273A9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91A-45DD-8B4F-233B75273A95}"/>
                </c:ext>
              </c:extLst>
            </c:dLbl>
            <c:dLbl>
              <c:idx val="7"/>
              <c:layout>
                <c:manualLayout>
                  <c:x val="0"/>
                  <c:y val="4.751815427127820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72</a:t>
                    </a:r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387-4E98-882D-CC05116C67C5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94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91A-45DD-8B4F-233B75273A95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dirty="0"/>
                      <a:t>92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91A-45DD-8B4F-233B75273A95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dirty="0"/>
                      <a:t>76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91A-45DD-8B4F-233B75273A95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dirty="0"/>
                      <a:t>61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91A-45DD-8B4F-233B75273A95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Лист1!$B$2:$B$13</c:f>
              <c:numCache>
                <c:formatCode>0</c:formatCode>
                <c:ptCount val="12"/>
                <c:pt idx="0">
                  <c:v>7768</c:v>
                </c:pt>
                <c:pt idx="1">
                  <c:v>3359</c:v>
                </c:pt>
                <c:pt idx="2">
                  <c:v>1815</c:v>
                </c:pt>
                <c:pt idx="3">
                  <c:v>1615</c:v>
                </c:pt>
                <c:pt idx="4">
                  <c:v>1306</c:v>
                </c:pt>
                <c:pt idx="5">
                  <c:v>1069</c:v>
                </c:pt>
                <c:pt idx="6">
                  <c:v>1231</c:v>
                </c:pt>
                <c:pt idx="7">
                  <c:v>2059</c:v>
                </c:pt>
                <c:pt idx="8">
                  <c:v>2144</c:v>
                </c:pt>
                <c:pt idx="9" formatCode="General">
                  <c:v>1736</c:v>
                </c:pt>
                <c:pt idx="10" formatCode="General">
                  <c:v>2732</c:v>
                </c:pt>
                <c:pt idx="11" formatCode="General">
                  <c:v>3156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87-4E98-882D-CC05116C67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6322688"/>
        <c:axId val="76324224"/>
        <c:axId val="0"/>
      </c:bar3DChart>
      <c:catAx>
        <c:axId val="76322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>
              <a:alpha val="66000"/>
            </a:schemeClr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6324224"/>
        <c:crosses val="autoZero"/>
        <c:auto val="1"/>
        <c:lblAlgn val="ctr"/>
        <c:lblOffset val="100"/>
        <c:noMultiLvlLbl val="0"/>
      </c:catAx>
      <c:valAx>
        <c:axId val="7632422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crossAx val="76322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alpha val="54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587858455003708E-2"/>
          <c:y val="0.11962930378591657"/>
          <c:w val="0.96625978755983633"/>
          <c:h val="0.6737811304078673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году на учете в патронажной службе состояло 1880 пациента, из них признаны паллиативными 172 (9,1%)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4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0A42-4394-97DD-53B9DF568700}"/>
              </c:ext>
            </c:extLst>
          </c:dPt>
          <c:dLbls>
            <c:dLbl>
              <c:idx val="0"/>
              <c:layout>
                <c:manualLayout>
                  <c:x val="4.5503444557008742E-3"/>
                  <c:y val="-2.784695866992401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284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42-4394-97DD-53B9DF568700}"/>
                </c:ext>
              </c:extLst>
            </c:dLbl>
            <c:dLbl>
              <c:idx val="1"/>
              <c:layout>
                <c:manualLayout>
                  <c:x val="1.1375861139252144E-2"/>
                  <c:y val="-1.856463911328266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572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A42-4394-97DD-53B9DF568700}"/>
                </c:ext>
              </c:extLst>
            </c:dLbl>
            <c:dLbl>
              <c:idx val="2"/>
              <c:layout>
                <c:manualLayout>
                  <c:x val="6.8255166835513113E-3"/>
                  <c:y val="-2.784695866992400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406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42-4394-97DD-53B9DF568700}"/>
                </c:ext>
              </c:extLst>
            </c:dLbl>
            <c:dLbl>
              <c:idx val="3"/>
              <c:layout>
                <c:manualLayout>
                  <c:x val="1.3651033367102539E-2"/>
                  <c:y val="-3.24881184482446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524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A42-4394-97DD-53B9DF56870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A42-4394-97DD-53B9DF56870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A42-4394-97DD-53B9DF5687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Лист1!$A$3:$A$6</c:f>
              <c:strCache>
                <c:ptCount val="4"/>
                <c:pt idx="0">
                  <c:v>Филиал № 1 (ул. Челябинская, д.16. корп.2)</c:v>
                </c:pt>
                <c:pt idx="1">
                  <c:v>Филиал № 1</c:v>
                </c:pt>
                <c:pt idx="2">
                  <c:v>Филиал № 2</c:v>
                </c:pt>
                <c:pt idx="3">
                  <c:v>Филиал № 3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310</c:v>
                </c:pt>
                <c:pt idx="1">
                  <c:v>525</c:v>
                </c:pt>
                <c:pt idx="2">
                  <c:v>422</c:v>
                </c:pt>
                <c:pt idx="3">
                  <c:v>473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42-4394-97DD-53B9DF5687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78435744"/>
        <c:axId val="974419440"/>
        <c:axId val="0"/>
      </c:bar3DChart>
      <c:catAx>
        <c:axId val="87843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4419440"/>
        <c:crosses val="autoZero"/>
        <c:auto val="1"/>
        <c:lblAlgn val="ctr"/>
        <c:lblOffset val="100"/>
        <c:noMultiLvlLbl val="0"/>
      </c:catAx>
      <c:valAx>
        <c:axId val="9744194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78435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827959518696417"/>
          <c:y val="5.2363635273224227E-2"/>
          <c:w val="0.66959640109980445"/>
          <c:h val="0.769295643510470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4A-470A-8323-40E8DF2B8A9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1742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4A-470A-8323-40E8DF2B8A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4"/>
        <c:overlap val="-32"/>
        <c:axId val="1079786800"/>
        <c:axId val="690240656"/>
      </c:barChart>
      <c:catAx>
        <c:axId val="10797868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0240656"/>
        <c:crosses val="autoZero"/>
        <c:auto val="1"/>
        <c:lblAlgn val="ctr"/>
        <c:lblOffset val="100"/>
        <c:noMultiLvlLbl val="0"/>
      </c:catAx>
      <c:valAx>
        <c:axId val="69024065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9786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340-4034-8C77-A3C7A1A7945F}"/>
              </c:ext>
            </c:extLst>
          </c:dPt>
          <c:dLbls>
            <c:dLbl>
              <c:idx val="0"/>
              <c:layout>
                <c:manualLayout>
                  <c:x val="3.1618113890975686E-7"/>
                  <c:y val="7.745151580849472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301247271356766"/>
                      <c:h val="7.733533853478198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340-4034-8C77-A3C7A1A794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340-4034-8C77-A3C7A1A7945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340-4034-8C77-A3C7A1A794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9786800"/>
        <c:axId val="690240656"/>
      </c:barChart>
      <c:catAx>
        <c:axId val="10797868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0240656"/>
        <c:crosses val="autoZero"/>
        <c:auto val="1"/>
        <c:lblAlgn val="ctr"/>
        <c:lblOffset val="100"/>
        <c:noMultiLvlLbl val="0"/>
      </c:catAx>
      <c:valAx>
        <c:axId val="69024065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9786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D06262"/>
            </a:solidFill>
            <a:ln>
              <a:noFill/>
            </a:ln>
            <a:effectLst/>
            <a:sp3d>
              <a:contourClr>
                <a:schemeClr val="accent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89</c:v>
                </c:pt>
                <c:pt idx="1">
                  <c:v>91.4</c:v>
                </c:pt>
                <c:pt idx="2">
                  <c:v>93.7</c:v>
                </c:pt>
                <c:pt idx="3">
                  <c:v>97.7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EFB-4776-8E06-7E2B7235F32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48BED8"/>
            </a:solidFill>
            <a:ln>
              <a:noFill/>
            </a:ln>
            <a:effectLst/>
            <a:sp3d>
              <a:contourClr>
                <a:schemeClr val="accent6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94.3</c:v>
                </c:pt>
                <c:pt idx="1">
                  <c:v>96.4</c:v>
                </c:pt>
                <c:pt idx="2">
                  <c:v>95.2</c:v>
                </c:pt>
                <c:pt idx="3">
                  <c:v>98.1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FEFB-4776-8E06-7E2B7235F3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367040"/>
        <c:axId val="979096896"/>
      </c:barChart>
      <c:catAx>
        <c:axId val="103436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9096896"/>
        <c:crosses val="autoZero"/>
        <c:auto val="1"/>
        <c:lblAlgn val="ctr"/>
        <c:lblOffset val="100"/>
        <c:noMultiLvlLbl val="0"/>
      </c:catAx>
      <c:valAx>
        <c:axId val="979096896"/>
        <c:scaling>
          <c:orientation val="minMax"/>
          <c:max val="101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436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979204279879362"/>
          <c:y val="0.87613968301380762"/>
          <c:w val="0.24438999151028545"/>
          <c:h val="8.52358991464757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BC-4B30-824F-EDFCEC4E6DD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BC-4B30-824F-EDFCEC4E6D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9786800"/>
        <c:axId val="690240656"/>
      </c:barChart>
      <c:catAx>
        <c:axId val="10797868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0240656"/>
        <c:crosses val="autoZero"/>
        <c:auto val="1"/>
        <c:lblAlgn val="ctr"/>
        <c:lblOffset val="100"/>
        <c:noMultiLvlLbl val="0"/>
      </c:catAx>
      <c:valAx>
        <c:axId val="69024065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9786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06-4D76-BCC9-7D030522610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количество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06-4D76-BCC9-7D03052261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9786800"/>
        <c:axId val="690240656"/>
      </c:barChart>
      <c:catAx>
        <c:axId val="10797868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0240656"/>
        <c:crosses val="autoZero"/>
        <c:auto val="1"/>
        <c:lblAlgn val="ctr"/>
        <c:lblOffset val="100"/>
        <c:noMultiLvlLbl val="0"/>
      </c:catAx>
      <c:valAx>
        <c:axId val="69024065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9786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Инвалидов I группы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ул. Челяб., 16к2</c:v>
                </c:pt>
                <c:pt idx="1">
                  <c:v>ул. Челяб., 16к2 (прошли)</c:v>
                </c:pt>
                <c:pt idx="2">
                  <c:v>№1</c:v>
                </c:pt>
                <c:pt idx="3">
                  <c:v>№2 (прошли)</c:v>
                </c:pt>
                <c:pt idx="4">
                  <c:v>№2</c:v>
                </c:pt>
                <c:pt idx="5">
                  <c:v>№2 (прошли)</c:v>
                </c:pt>
                <c:pt idx="6">
                  <c:v>№3</c:v>
                </c:pt>
                <c:pt idx="7">
                  <c:v>№3 (прошли)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311</c:v>
                </c:pt>
                <c:pt idx="1">
                  <c:v>302</c:v>
                </c:pt>
                <c:pt idx="2">
                  <c:v>656</c:v>
                </c:pt>
                <c:pt idx="3">
                  <c:v>641</c:v>
                </c:pt>
                <c:pt idx="4">
                  <c:v>401</c:v>
                </c:pt>
                <c:pt idx="5">
                  <c:v>387</c:v>
                </c:pt>
                <c:pt idx="6">
                  <c:v>425</c:v>
                </c:pt>
                <c:pt idx="7">
                  <c:v>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AC-4251-A25B-6B58F77D295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Инвалидов II группы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ул. Челяб., 16к2</c:v>
                </c:pt>
                <c:pt idx="1">
                  <c:v>ул. Челяб., 16к2 (прошли)</c:v>
                </c:pt>
                <c:pt idx="2">
                  <c:v>№1</c:v>
                </c:pt>
                <c:pt idx="3">
                  <c:v>№2 (прошли)</c:v>
                </c:pt>
                <c:pt idx="4">
                  <c:v>№2</c:v>
                </c:pt>
                <c:pt idx="5">
                  <c:v>№2 (прошли)</c:v>
                </c:pt>
                <c:pt idx="6">
                  <c:v>№3</c:v>
                </c:pt>
                <c:pt idx="7">
                  <c:v>№3 (прошли)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912</c:v>
                </c:pt>
                <c:pt idx="1">
                  <c:v>903</c:v>
                </c:pt>
                <c:pt idx="2">
                  <c:v>1723</c:v>
                </c:pt>
                <c:pt idx="3">
                  <c:v>1650</c:v>
                </c:pt>
                <c:pt idx="4">
                  <c:v>802</c:v>
                </c:pt>
                <c:pt idx="5">
                  <c:v>798</c:v>
                </c:pt>
                <c:pt idx="6">
                  <c:v>945</c:v>
                </c:pt>
                <c:pt idx="7">
                  <c:v>938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AC-4251-A25B-6B58F77D295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Инвалидов III группы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ул. Челяб., 16к2</c:v>
                </c:pt>
                <c:pt idx="1">
                  <c:v>ул. Челяб., 16к2 (прошли)</c:v>
                </c:pt>
                <c:pt idx="2">
                  <c:v>№1</c:v>
                </c:pt>
                <c:pt idx="3">
                  <c:v>№2 (прошли)</c:v>
                </c:pt>
                <c:pt idx="4">
                  <c:v>№2</c:v>
                </c:pt>
                <c:pt idx="5">
                  <c:v>№2 (прошли)</c:v>
                </c:pt>
                <c:pt idx="6">
                  <c:v>№3</c:v>
                </c:pt>
                <c:pt idx="7">
                  <c:v>№3 (прошли)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  <c:pt idx="0">
                  <c:v>1993</c:v>
                </c:pt>
                <c:pt idx="1">
                  <c:v>1990</c:v>
                </c:pt>
                <c:pt idx="2">
                  <c:v>3023</c:v>
                </c:pt>
                <c:pt idx="3">
                  <c:v>3018</c:v>
                </c:pt>
                <c:pt idx="4">
                  <c:v>2252</c:v>
                </c:pt>
                <c:pt idx="5">
                  <c:v>2245</c:v>
                </c:pt>
                <c:pt idx="6">
                  <c:v>2865</c:v>
                </c:pt>
                <c:pt idx="7">
                  <c:v>2862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AC-4251-A25B-6B58F77D2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03533407"/>
        <c:axId val="1606419071"/>
      </c:barChart>
      <c:catAx>
        <c:axId val="16035334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06419071"/>
        <c:crosses val="autoZero"/>
        <c:auto val="1"/>
        <c:lblAlgn val="ctr"/>
        <c:lblOffset val="100"/>
        <c:noMultiLvlLbl val="0"/>
      </c:catAx>
      <c:valAx>
        <c:axId val="1606419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035334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/>
              <a:t>Распределение по группам инвалидности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EB-47DB-9EEA-5D758046C4F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EB-47DB-9EEA-5D758046C4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УВОВ</c:v>
                </c:pt>
                <c:pt idx="1">
                  <c:v>ИВОВ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84-4340-BE26-AC0DB719623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II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EB-47DB-9EEA-5D758046C4F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EB-47DB-9EEA-5D758046C4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УВОВ</c:v>
                </c:pt>
                <c:pt idx="1">
                  <c:v>ИВОВ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36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84-4340-BE26-AC0DB719623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III</c:v>
                </c:pt>
              </c:strCache>
            </c:strRef>
          </c:tx>
          <c:spPr>
            <a:solidFill>
              <a:srgbClr val="BEE6F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EB-47DB-9EEA-5D758046C4FE}"/>
                </c:ext>
              </c:extLst>
            </c:dLbl>
            <c:dLbl>
              <c:idx val="1"/>
              <c:layout>
                <c:manualLayout>
                  <c:x val="-6.7413786010807634E-3"/>
                  <c:y val="-3.6673275329226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B84-4340-BE26-AC0DB71962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УВОВ</c:v>
                </c:pt>
                <c:pt idx="1">
                  <c:v>ИВОВ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84-4340-BE26-AC0DB71962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0897040"/>
        <c:axId val="544618000"/>
      </c:barChart>
      <c:catAx>
        <c:axId val="79089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4618000"/>
        <c:crosses val="autoZero"/>
        <c:auto val="1"/>
        <c:lblAlgn val="ctr"/>
        <c:lblOffset val="100"/>
        <c:noMultiLvlLbl val="0"/>
      </c:catAx>
      <c:valAx>
        <c:axId val="544618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9089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684634577639521"/>
          <c:y val="0.78305381781277139"/>
          <c:w val="0.18653158908269452"/>
          <c:h val="0.1038851533954554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8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V1</c:v>
                </c:pt>
              </c:strCache>
            </c:strRef>
          </c:tx>
          <c:spPr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1"/>
              </a:solidFill>
              <a:ln w="25400"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CB71-4D5B-B219-346F6273446C}"/>
              </c:ext>
            </c:extLst>
          </c:dPt>
          <c:dPt>
            <c:idx val="1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25400"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CB71-4D5B-B219-346F6273446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CB71-4D5B-B219-346F6273446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CB71-4D5B-B219-346F6273446C}"/>
              </c:ext>
            </c:extLst>
          </c:dPt>
          <c:dLbls>
            <c:dLbl>
              <c:idx val="0"/>
              <c:layout>
                <c:manualLayout>
                  <c:x val="0.24578622471822967"/>
                  <c:y val="7.42429649274938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736367255490132"/>
                      <c:h val="0.1735376797912177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B71-4D5B-B219-346F6273446C}"/>
                </c:ext>
              </c:extLst>
            </c:dLbl>
            <c:dLbl>
              <c:idx val="1"/>
              <c:layout>
                <c:manualLayout>
                  <c:x val="-0.19777205375453932"/>
                  <c:y val="-0.1056973376420188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226281956325835"/>
                      <c:h val="0.1735376797912177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B71-4D5B-B219-346F627344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региональная</c:v>
                </c:pt>
                <c:pt idx="1">
                  <c:v>федеральная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#,##0">
                  <c:v>140895</c:v>
                </c:pt>
                <c:pt idx="1">
                  <c:v>86075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B71-4D5B-B219-346F627344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0201551679443025E-2"/>
          <c:y val="0.75902359600282443"/>
          <c:w val="0.89999992284807884"/>
          <c:h val="0.118930480500337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755843289841596"/>
          <c:y val="0"/>
          <c:w val="0.72736754345077659"/>
          <c:h val="0.7159616195204195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федеральная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802-4DDC-87D0-33C93813A65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802-4DDC-87D0-33C93813A65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C802-4DDC-87D0-33C93813A65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C802-4DDC-87D0-33C93813A656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C802-4DDC-87D0-33C93813A6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ф1 (ул. Челяб., 16к2)</c:v>
                </c:pt>
                <c:pt idx="1">
                  <c:v>ф1</c:v>
                </c:pt>
                <c:pt idx="2">
                  <c:v>ф2</c:v>
                </c:pt>
                <c:pt idx="3">
                  <c:v>ф3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20658</c:v>
                </c:pt>
                <c:pt idx="1">
                  <c:v>25822</c:v>
                </c:pt>
                <c:pt idx="2">
                  <c:v>17215</c:v>
                </c:pt>
                <c:pt idx="3">
                  <c:v>22379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802-4DDC-87D0-33C93813A65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региональная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8EBB-424A-89F5-D35B48E4B87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8EBB-424A-89F5-D35B48E4B877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B4BB-4FED-8E63-6C67D9F3151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ф1 (ул. Челяб., 16к2)</c:v>
                </c:pt>
                <c:pt idx="1">
                  <c:v>ф1</c:v>
                </c:pt>
                <c:pt idx="2">
                  <c:v>ф2</c:v>
                </c:pt>
                <c:pt idx="3">
                  <c:v>ф3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33806</c:v>
                </c:pt>
                <c:pt idx="1">
                  <c:v>42257</c:v>
                </c:pt>
                <c:pt idx="2">
                  <c:v>28171</c:v>
                </c:pt>
                <c:pt idx="3">
                  <c:v>36623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802-4DDC-87D0-33C93813A65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346472832"/>
        <c:axId val="1449845664"/>
      </c:barChart>
      <c:catAx>
        <c:axId val="13464728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49845664"/>
        <c:crosses val="autoZero"/>
        <c:auto val="1"/>
        <c:lblAlgn val="ctr"/>
        <c:lblOffset val="0"/>
        <c:noMultiLvlLbl val="0"/>
      </c:catAx>
      <c:valAx>
        <c:axId val="1449845664"/>
        <c:scaling>
          <c:orientation val="minMax"/>
          <c:max val="100000"/>
          <c:min val="-1000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3464728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rgbClr val="00CCFF"/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solidFill>
            <a:srgbClr val="00CCFF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18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V1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5F1A-47B2-85AB-92F818AE96C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5F1A-47B2-85AB-92F818AE96C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5F1A-47B2-85AB-92F818AE96C4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5F1A-47B2-85AB-92F818AE96C4}"/>
              </c:ext>
            </c:extLst>
          </c:dPt>
          <c:dLbls>
            <c:dLbl>
              <c:idx val="0"/>
              <c:layout>
                <c:manualLayout>
                  <c:x val="9.2278846925464481E-2"/>
                  <c:y val="0.2426401406781077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127594</a:t>
                    </a:r>
                  </a:p>
                  <a:p>
                    <a:pPr>
                      <a:defRPr sz="28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en-US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100%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650305715679481"/>
                      <c:h val="0.3338539056419870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F1A-47B2-85AB-92F818AE96C4}"/>
                </c:ext>
              </c:extLst>
            </c:dLbl>
            <c:dLbl>
              <c:idx val="1"/>
              <c:layout>
                <c:manualLayout>
                  <c:x val="-0.13408201377182494"/>
                  <c:y val="-0.210279232514673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>
                        <a:solidFill>
                          <a:schemeClr val="tx1"/>
                        </a:solidFill>
                      </a:rPr>
                      <a:t>6230</a:t>
                    </a:r>
                  </a:p>
                  <a:p>
                    <a:pPr>
                      <a:defRPr sz="24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r>
                      <a:rPr lang="en-US" dirty="0">
                        <a:solidFill>
                          <a:schemeClr val="tx1"/>
                        </a:solidFill>
                      </a:rPr>
                      <a:t>100%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896923958271891"/>
                      <c:h val="0.289370340582427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5F1A-47B2-85AB-92F818AE96C4}"/>
                </c:ext>
              </c:extLst>
            </c:dLbl>
            <c:dLbl>
              <c:idx val="2"/>
              <c:layout>
                <c:manualLayout>
                  <c:x val="-0.20481722751458847"/>
                  <c:y val="-0.2745028084561670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fld id="{6A1045C0-F03D-4C86-8FDD-D04A3C4E8A75}" type="VALUE">
                      <a:rPr lang="en-US" sz="1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pPr>
                        <a:defRPr sz="1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defRPr>
                      </a:pPr>
                      <a:t>[ЗНАЧЕНИЕ]</a:t>
                    </a:fld>
                    <a:endParaRPr lang="en-US" sz="1600" b="1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  <a:p>
                    <a:pPr>
                      <a:defRPr sz="1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defRPr>
                    </a:pPr>
                    <a:fld id="{5BFB026B-810A-483E-B14C-59D3445AE91E}" type="PERCENTAGE">
                      <a:rPr lang="en-US" sz="1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pPr>
                        <a:defRPr sz="1600" b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defRPr>
                      </a:pPr>
                      <a:t>[ПРОЦЕНТ]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F1A-47B2-85AB-92F818AE96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eparator> </c:separator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Чек-ап</c:v>
                </c:pt>
                <c:pt idx="1">
                  <c:v>Чек-ап + углуб. диспансеризация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5878</c:v>
                </c:pt>
                <c:pt idx="1">
                  <c:v>3030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F1A-47B2-85AB-92F818AE96C4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9234941741094813"/>
          <c:y val="3.8341150500185966E-2"/>
          <c:w val="0.2787464823164601"/>
          <c:h val="0.9156494688995908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76F-4201-8D37-30A104A513E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5FD-4A19-8ED8-CA75E536CF1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B44-44AF-90A7-A5962864F8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2B44-44AF-90A7-A5962864F88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550-425D-9D62-97B1841E0E15}"/>
              </c:ext>
            </c:extLst>
          </c:dPt>
          <c:dLbls>
            <c:dLbl>
              <c:idx val="0"/>
              <c:layout>
                <c:manualLayout>
                  <c:x val="-0.39726539925495924"/>
                  <c:y val="3.5752155920688394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3; </a:t>
                    </a:r>
                    <a:fld id="{481B6263-22E9-474A-B949-8A7BE4DB3F7E}" type="PERCENTAGE">
                      <a:rPr lang="en-US" baseline="0"/>
                      <a:pPr/>
                      <a:t>[ПРОЦЕНТ]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76F-4201-8D37-30A104A513E8}"/>
                </c:ext>
              </c:extLst>
            </c:dLbl>
            <c:dLbl>
              <c:idx val="1"/>
              <c:layout>
                <c:manualLayout>
                  <c:x val="0"/>
                  <c:y val="8.938038980172087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1651</a:t>
                    </a:r>
                    <a:r>
                      <a:rPr lang="en-US" baseline="0" dirty="0"/>
                      <a:t>; 96%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5FD-4A19-8ED8-CA75E536CF17}"/>
                </c:ext>
              </c:extLst>
            </c:dLbl>
            <c:dLbl>
              <c:idx val="2"/>
              <c:layout>
                <c:manualLayout>
                  <c:x val="-0.33734268540085921"/>
                  <c:y val="0.3038933253258513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28</a:t>
                    </a:r>
                    <a:r>
                      <a:rPr lang="en-US" baseline="0" dirty="0"/>
                      <a:t>; 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B44-44AF-90A7-A5962864F88C}"/>
                </c:ext>
              </c:extLst>
            </c:dLbl>
            <c:dLbl>
              <c:idx val="3"/>
              <c:layout>
                <c:manualLayout>
                  <c:x val="-0.23525213587165181"/>
                  <c:y val="0.4469019490086049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34; 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B44-44AF-90A7-A5962864F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4"/>
                <c:pt idx="0">
                  <c:v>ЦАОП ОЦ №1 ГБУЗ "ГКБ им. С.С. Юдина ДЗМ"</c:v>
                </c:pt>
                <c:pt idx="1">
                  <c:v>ЦАОП ГБУЗ «МКНЦ им. А.С. Логинова ДЗМ»</c:v>
                </c:pt>
                <c:pt idx="2">
                  <c:v>ЦАОП ГБУЗ «МГОБ №62 ДЗМ» </c:v>
                </c:pt>
                <c:pt idx="3">
                  <c:v>ЦАОП ГБУЗ «ММНКЦ им. С.П. Боткина ДЗМ»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</c:v>
                </c:pt>
                <c:pt idx="1">
                  <c:v>1825</c:v>
                </c:pt>
                <c:pt idx="2">
                  <c:v>10</c:v>
                </c:pt>
                <c:pt idx="3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6F-4201-8D37-30A104A513E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181957618616479E-2"/>
          <c:y val="0.10727054341400245"/>
          <c:w val="0.39044986772091489"/>
          <c:h val="0.654381750448074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56D-1040-B3D9-ABA50B59827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283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56D-1040-B3D9-ABA50B59827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377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56D-1040-B3D9-ABA50B598274}"/>
                </c:ext>
              </c:extLst>
            </c:dLbl>
            <c:dLbl>
              <c:idx val="15"/>
              <c:layout>
                <c:manualLayout>
                  <c:x val="-1.3848180327296835E-2"/>
                  <c:y val="2.920775684427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DC48-47D5-9744-3BC696682E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краснуха</c:v>
                </c:pt>
                <c:pt idx="1">
                  <c:v>клщевой энцефалит</c:v>
                </c:pt>
                <c:pt idx="2">
                  <c:v>дифтерия/столбняк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94</c:v>
                </c:pt>
                <c:pt idx="1">
                  <c:v>283</c:v>
                </c:pt>
                <c:pt idx="2">
                  <c:v>377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48-47D5-9744-3BC696682E1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выполнено</c:v>
                </c:pt>
              </c:strCache>
            </c:strRef>
          </c:tx>
          <c:spPr>
            <a:solidFill>
              <a:srgbClr val="99CCFF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080300545494726E-3"/>
                  <c:y val="-5.007044030447033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C48-47D5-9744-3BC696682E1B}"/>
                </c:ext>
              </c:extLst>
            </c:dLbl>
            <c:dLbl>
              <c:idx val="1"/>
              <c:layout>
                <c:manualLayout>
                  <c:x val="1.1540150272747363E-3"/>
                  <c:y val="-5.007044030447033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DC48-47D5-9744-3BC696682E1B}"/>
                </c:ext>
              </c:extLst>
            </c:dLbl>
            <c:dLbl>
              <c:idx val="2"/>
              <c:layout>
                <c:manualLayout>
                  <c:x val="2.8350978227067364E-2"/>
                  <c:y val="-8.49886927653931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422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C48-47D5-9744-3BC696682E1B}"/>
                </c:ext>
              </c:extLst>
            </c:dLbl>
            <c:dLbl>
              <c:idx val="3"/>
              <c:layout>
                <c:manualLayout>
                  <c:x val="1.1540150272747363E-3"/>
                  <c:y val="-7.5105660456705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C48-47D5-9744-3BC696682E1B}"/>
                </c:ext>
              </c:extLst>
            </c:dLbl>
            <c:dLbl>
              <c:idx val="4"/>
              <c:layout>
                <c:manualLayout>
                  <c:x val="1.154015027274694E-3"/>
                  <c:y val="-5.8415513688548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DC48-47D5-9744-3BC696682E1B}"/>
                </c:ext>
              </c:extLst>
            </c:dLbl>
            <c:dLbl>
              <c:idx val="5"/>
              <c:layout>
                <c:manualLayout>
                  <c:x val="1.1540150272747363E-3"/>
                  <c:y val="-5.0070440304470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C48-47D5-9744-3BC696682E1B}"/>
                </c:ext>
              </c:extLst>
            </c:dLbl>
            <c:dLbl>
              <c:idx val="6"/>
              <c:layout>
                <c:manualLayout>
                  <c:x val="-1.1540150272747363E-3"/>
                  <c:y val="-4.1725366920391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C48-47D5-9744-3BC696682E1B}"/>
                </c:ext>
              </c:extLst>
            </c:dLbl>
            <c:dLbl>
              <c:idx val="7"/>
              <c:layout>
                <c:manualLayout>
                  <c:x val="1.1540150272747363E-3"/>
                  <c:y val="-5.84155136885487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C48-47D5-9744-3BC696682E1B}"/>
                </c:ext>
              </c:extLst>
            </c:dLbl>
            <c:dLbl>
              <c:idx val="9"/>
              <c:layout>
                <c:manualLayout>
                  <c:x val="0"/>
                  <c:y val="-3.33802935363135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C48-47D5-9744-3BC696682E1B}"/>
                </c:ext>
              </c:extLst>
            </c:dLbl>
            <c:dLbl>
              <c:idx val="10"/>
              <c:layout>
                <c:manualLayout>
                  <c:x val="-2.3080300545494726E-3"/>
                  <c:y val="-5.0070440304470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C48-47D5-9744-3BC696682E1B}"/>
                </c:ext>
              </c:extLst>
            </c:dLbl>
            <c:dLbl>
              <c:idx val="11"/>
              <c:layout>
                <c:manualLayout>
                  <c:x val="-2.3080300545495571E-3"/>
                  <c:y val="-4.1725366920392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C48-47D5-9744-3BC696682E1B}"/>
                </c:ext>
              </c:extLst>
            </c:dLbl>
            <c:dLbl>
              <c:idx val="12"/>
              <c:layout>
                <c:manualLayout>
                  <c:x val="-8.4626791050902285E-17"/>
                  <c:y val="-4.1725366920391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C48-47D5-9744-3BC696682E1B}"/>
                </c:ext>
              </c:extLst>
            </c:dLbl>
            <c:dLbl>
              <c:idx val="13"/>
              <c:layout>
                <c:manualLayout>
                  <c:x val="-8.4626791050902285E-17"/>
                  <c:y val="-6.6760587072627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C48-47D5-9744-3BC696682E1B}"/>
                </c:ext>
              </c:extLst>
            </c:dLbl>
            <c:dLbl>
              <c:idx val="17"/>
              <c:layout>
                <c:manualLayout>
                  <c:x val="1.1540150272745669E-3"/>
                  <c:y val="-4.5897903612431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C48-47D5-9744-3BC696682E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краснуха</c:v>
                </c:pt>
                <c:pt idx="1">
                  <c:v>клщевой энцефалит</c:v>
                </c:pt>
                <c:pt idx="2">
                  <c:v>дифтерия/столбняк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96</c:v>
                </c:pt>
                <c:pt idx="1">
                  <c:v>321</c:v>
                </c:pt>
                <c:pt idx="2">
                  <c:v>422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C48-47D5-9744-3BC696682E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98012576"/>
        <c:axId val="641559984"/>
        <c:axId val="0"/>
      </c:bar3DChart>
      <c:catAx>
        <c:axId val="598012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1559984"/>
        <c:crosses val="autoZero"/>
        <c:auto val="1"/>
        <c:lblAlgn val="ctr"/>
        <c:lblOffset val="100"/>
        <c:noMultiLvlLbl val="0"/>
      </c:catAx>
      <c:valAx>
        <c:axId val="641559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98012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356195401234205"/>
          <c:y val="4.5914662460378813E-2"/>
          <c:w val="0.8600147328881288"/>
          <c:h val="0.7618919493154141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1129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EF8-2044-9491-1166DC26A1F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1881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EF8-2044-9491-1166DC26A1F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4142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EF8-2044-9491-1166DC26A1FB}"/>
                </c:ext>
              </c:extLst>
            </c:dLbl>
            <c:dLbl>
              <c:idx val="3"/>
              <c:layout>
                <c:manualLayout>
                  <c:x val="-2.7847782994871999E-2"/>
                  <c:y val="-9.5619527920952126E-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D7E-4351-8169-65876B528ECA}"/>
                </c:ext>
              </c:extLst>
            </c:dLbl>
            <c:dLbl>
              <c:idx val="15"/>
              <c:layout>
                <c:manualLayout>
                  <c:x val="-1.3848180327296835E-2"/>
                  <c:y val="2.920775684427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D7E-4351-8169-65876B528E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корь</c:v>
                </c:pt>
                <c:pt idx="1">
                  <c:v>гепатиты B и A</c:v>
                </c:pt>
                <c:pt idx="2">
                  <c:v>пневмококк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1129</c:v>
                </c:pt>
                <c:pt idx="1">
                  <c:v>1881</c:v>
                </c:pt>
                <c:pt idx="2">
                  <c:v>4142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7E-4351-8169-65876B528EC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выполнено</c:v>
                </c:pt>
              </c:strCache>
            </c:strRef>
          </c:tx>
          <c:spPr>
            <a:solidFill>
              <a:srgbClr val="99CCFF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080300545494726E-3"/>
                  <c:y val="-5.007044030447033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1145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D7E-4351-8169-65876B528ECA}"/>
                </c:ext>
              </c:extLst>
            </c:dLbl>
            <c:dLbl>
              <c:idx val="1"/>
              <c:layout>
                <c:manualLayout>
                  <c:x val="1.1540150272747363E-3"/>
                  <c:y val="-5.007044030447033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1882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D7E-4351-8169-65876B528ECA}"/>
                </c:ext>
              </c:extLst>
            </c:dLbl>
            <c:dLbl>
              <c:idx val="2"/>
              <c:layout>
                <c:manualLayout>
                  <c:x val="-1.1540150272747363E-3"/>
                  <c:y val="-7.510566045670556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4324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D7E-4351-8169-65876B528ECA}"/>
                </c:ext>
              </c:extLst>
            </c:dLbl>
            <c:dLbl>
              <c:idx val="3"/>
              <c:layout>
                <c:manualLayout>
                  <c:x val="1.431598810745738E-2"/>
                  <c:y val="-4.24616389461289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D7E-4351-8169-65876B528ECA}"/>
                </c:ext>
              </c:extLst>
            </c:dLbl>
            <c:dLbl>
              <c:idx val="4"/>
              <c:layout>
                <c:manualLayout>
                  <c:x val="1.154015027274694E-3"/>
                  <c:y val="-5.8415513688548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D7E-4351-8169-65876B528ECA}"/>
                </c:ext>
              </c:extLst>
            </c:dLbl>
            <c:dLbl>
              <c:idx val="5"/>
              <c:layout>
                <c:manualLayout>
                  <c:x val="1.1540150272747363E-3"/>
                  <c:y val="-5.0070440304470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D7E-4351-8169-65876B528ECA}"/>
                </c:ext>
              </c:extLst>
            </c:dLbl>
            <c:dLbl>
              <c:idx val="6"/>
              <c:layout>
                <c:manualLayout>
                  <c:x val="-1.1540150272747363E-3"/>
                  <c:y val="-4.1725366920391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D7E-4351-8169-65876B528ECA}"/>
                </c:ext>
              </c:extLst>
            </c:dLbl>
            <c:dLbl>
              <c:idx val="7"/>
              <c:layout>
                <c:manualLayout>
                  <c:x val="1.1540150272747363E-3"/>
                  <c:y val="-5.84155136885487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D7E-4351-8169-65876B528ECA}"/>
                </c:ext>
              </c:extLst>
            </c:dLbl>
            <c:dLbl>
              <c:idx val="9"/>
              <c:layout>
                <c:manualLayout>
                  <c:x val="0"/>
                  <c:y val="-3.33802935363135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D7E-4351-8169-65876B528ECA}"/>
                </c:ext>
              </c:extLst>
            </c:dLbl>
            <c:dLbl>
              <c:idx val="10"/>
              <c:layout>
                <c:manualLayout>
                  <c:x val="-2.3080300545494726E-3"/>
                  <c:y val="-5.0070440304470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D7E-4351-8169-65876B528ECA}"/>
                </c:ext>
              </c:extLst>
            </c:dLbl>
            <c:dLbl>
              <c:idx val="11"/>
              <c:layout>
                <c:manualLayout>
                  <c:x val="-2.3080300545495571E-3"/>
                  <c:y val="-4.1725366920392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D7E-4351-8169-65876B528ECA}"/>
                </c:ext>
              </c:extLst>
            </c:dLbl>
            <c:dLbl>
              <c:idx val="12"/>
              <c:layout>
                <c:manualLayout>
                  <c:x val="-8.4626791050902285E-17"/>
                  <c:y val="-4.17253669203919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D7E-4351-8169-65876B528ECA}"/>
                </c:ext>
              </c:extLst>
            </c:dLbl>
            <c:dLbl>
              <c:idx val="13"/>
              <c:layout>
                <c:manualLayout>
                  <c:x val="-8.4626791050902285E-17"/>
                  <c:y val="-6.6760587072627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D7E-4351-8169-65876B528ECA}"/>
                </c:ext>
              </c:extLst>
            </c:dLbl>
            <c:dLbl>
              <c:idx val="17"/>
              <c:layout>
                <c:manualLayout>
                  <c:x val="1.1540150272745669E-3"/>
                  <c:y val="-4.5897903612431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D7E-4351-8169-65876B528E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корь</c:v>
                </c:pt>
                <c:pt idx="1">
                  <c:v>гепатиты B и A</c:v>
                </c:pt>
                <c:pt idx="2">
                  <c:v>пневмококк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1145</c:v>
                </c:pt>
                <c:pt idx="1">
                  <c:v>1882</c:v>
                </c:pt>
                <c:pt idx="2">
                  <c:v>4324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9D7E-4351-8169-65876B528E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98012576"/>
        <c:axId val="641559984"/>
        <c:axId val="0"/>
      </c:bar3DChart>
      <c:catAx>
        <c:axId val="598012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1559984"/>
        <c:crosses val="autoZero"/>
        <c:auto val="1"/>
        <c:lblAlgn val="ctr"/>
        <c:lblOffset val="100"/>
        <c:noMultiLvlLbl val="0"/>
      </c:catAx>
      <c:valAx>
        <c:axId val="64155998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98012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898003555111577"/>
          <c:y val="0.91123551673451741"/>
          <c:w val="0.3970933434738223"/>
          <c:h val="7.8658806395318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53909458772083E-2"/>
          <c:y val="5.9093779664854171E-2"/>
          <c:w val="0.88100004133378207"/>
          <c:h val="0.702771566224863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D06262"/>
            </a:solidFill>
            <a:ln>
              <a:noFill/>
            </a:ln>
            <a:effectLst/>
            <a:sp3d>
              <a:contourClr>
                <a:schemeClr val="accent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99.5</c:v>
                </c:pt>
                <c:pt idx="1">
                  <c:v>99</c:v>
                </c:pt>
                <c:pt idx="2">
                  <c:v>99.6</c:v>
                </c:pt>
                <c:pt idx="3">
                  <c:v>99.3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53-48AC-BDCC-39E8FD77D14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48BED8"/>
            </a:solidFill>
            <a:ln>
              <a:noFill/>
            </a:ln>
            <a:effectLst/>
            <a:sp3d>
              <a:contourClr>
                <a:schemeClr val="accent6"/>
              </a:contourClr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99,5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19F-4C63-A104-53893023B54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99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19F-4C63-A104-53893023B54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99,6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19F-4C63-A104-53893023B54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99,3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9F-4C63-A104-53893023B5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99.6</c:v>
                </c:pt>
                <c:pt idx="1">
                  <c:v>99</c:v>
                </c:pt>
                <c:pt idx="2">
                  <c:v>99.7</c:v>
                </c:pt>
                <c:pt idx="3">
                  <c:v>99.3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53-48AC-BDCC-39E8FD77D1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367040"/>
        <c:axId val="979096896"/>
      </c:barChart>
      <c:catAx>
        <c:axId val="103436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9096896"/>
        <c:crosses val="autoZero"/>
        <c:auto val="1"/>
        <c:lblAlgn val="ctr"/>
        <c:lblOffset val="100"/>
        <c:noMultiLvlLbl val="0"/>
      </c:catAx>
      <c:valAx>
        <c:axId val="979096896"/>
        <c:scaling>
          <c:orientation val="minMax"/>
          <c:max val="1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436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634972934808185"/>
          <c:y val="0.86157142800401953"/>
          <c:w val="0.23476782149653619"/>
          <c:h val="0.101347746573353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ru-RU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000960611805917E-2"/>
          <c:y val="3.5835536247552625E-3"/>
          <c:w val="0.8825551950166457"/>
          <c:h val="0.6465684175288617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средняя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6EBF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7D4-4845-BB1F-20FC08A7E8E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7D4-4845-BB1F-20FC08A7E8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2023</c:v>
                </c:pt>
                <c:pt idx="1">
                  <c:v>2024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190.1</c:v>
                </c:pt>
                <c:pt idx="1">
                  <c:v>200.8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D4-4845-BB1F-20FC08A7E8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04656992"/>
        <c:axId val="987987296"/>
      </c:barChart>
      <c:catAx>
        <c:axId val="13046569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87987296"/>
        <c:crosses val="autoZero"/>
        <c:auto val="1"/>
        <c:lblAlgn val="ctr"/>
        <c:lblOffset val="100"/>
        <c:noMultiLvlLbl val="0"/>
      </c:catAx>
      <c:valAx>
        <c:axId val="987987296"/>
        <c:scaling>
          <c:orientation val="minMax"/>
          <c:max val="205"/>
          <c:min val="18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046569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598977652423321E-2"/>
          <c:y val="9.6679352433214849E-2"/>
          <c:w val="0.87391290453987791"/>
          <c:h val="0.725798216380135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4B18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853-4CB2-8E67-4CCBFFE92B25}"/>
              </c:ext>
            </c:extLst>
          </c:dPt>
          <c:dPt>
            <c:idx val="1"/>
            <c:invertIfNegative val="0"/>
            <c:bubble3D val="0"/>
            <c:spPr>
              <a:solidFill>
                <a:srgbClr val="C6EBF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853-4CB2-8E67-4CCBFFE92B25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853-4CB2-8E67-4CCBFFE92B25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F853-4CB2-8E67-4CCBFFE92B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2024</c:v>
                </c:pt>
                <c:pt idx="1">
                  <c:v>2023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100.6</c:v>
                </c:pt>
                <c:pt idx="1">
                  <c:v>91.2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53-4CB2-8E67-4CCBFFE92B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44586591"/>
        <c:axId val="854555039"/>
      </c:barChart>
      <c:catAx>
        <c:axId val="8445865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54555039"/>
        <c:crosses val="autoZero"/>
        <c:auto val="1"/>
        <c:lblAlgn val="ctr"/>
        <c:lblOffset val="100"/>
        <c:noMultiLvlLbl val="0"/>
      </c:catAx>
      <c:valAx>
        <c:axId val="854555039"/>
        <c:scaling>
          <c:orientation val="minMax"/>
          <c:max val="108"/>
          <c:min val="86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4586591"/>
        <c:crosses val="autoZero"/>
        <c:crossBetween val="between"/>
        <c:majorUnit val="3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D06262"/>
            </a:solidFill>
            <a:ln>
              <a:noFill/>
            </a:ln>
            <a:effectLst/>
            <a:sp3d>
              <a:contourClr>
                <a:schemeClr val="accent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98.8</c:v>
                </c:pt>
                <c:pt idx="1">
                  <c:v>96.8</c:v>
                </c:pt>
                <c:pt idx="2">
                  <c:v>99.1</c:v>
                </c:pt>
                <c:pt idx="3">
                  <c:v>99.6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1ED-4810-8973-0FC46C78CDB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48BED8"/>
            </a:solidFill>
            <a:ln>
              <a:noFill/>
            </a:ln>
            <a:effectLst/>
            <a:sp3d>
              <a:contourClr>
                <a:schemeClr val="accent6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99.1</c:v>
                </c:pt>
                <c:pt idx="1">
                  <c:v>97.2</c:v>
                </c:pt>
                <c:pt idx="2">
                  <c:v>99</c:v>
                </c:pt>
                <c:pt idx="3">
                  <c:v>98.9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1ED-4810-8973-0FC46C78CD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367040"/>
        <c:axId val="979096896"/>
      </c:barChart>
      <c:catAx>
        <c:axId val="103436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9096896"/>
        <c:crosses val="autoZero"/>
        <c:auto val="1"/>
        <c:lblAlgn val="ctr"/>
        <c:lblOffset val="100"/>
        <c:noMultiLvlLbl val="0"/>
      </c:catAx>
      <c:valAx>
        <c:axId val="979096896"/>
        <c:scaling>
          <c:orientation val="minMax"/>
          <c:max val="101"/>
          <c:min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436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323154930505163"/>
          <c:y val="0.85091710869062642"/>
          <c:w val="0.22127048338476366"/>
          <c:h val="8.52358991464757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D06262"/>
            </a:solidFill>
            <a:ln>
              <a:noFill/>
            </a:ln>
            <a:effectLst/>
            <a:sp3d>
              <a:contourClr>
                <a:schemeClr val="accent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96</c:v>
                </c:pt>
                <c:pt idx="1">
                  <c:v>98.6</c:v>
                </c:pt>
                <c:pt idx="2">
                  <c:v>99.5</c:v>
                </c:pt>
                <c:pt idx="3">
                  <c:v>98.2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53-48AC-BDCC-39E8FD77D14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48BED8"/>
            </a:solidFill>
            <a:ln>
              <a:noFill/>
            </a:ln>
            <a:effectLst/>
            <a:sp3d>
              <a:contourClr>
                <a:schemeClr val="accent6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97.1</c:v>
                </c:pt>
                <c:pt idx="1">
                  <c:v>98.8</c:v>
                </c:pt>
                <c:pt idx="2">
                  <c:v>98.1</c:v>
                </c:pt>
                <c:pt idx="3">
                  <c:v>98.6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53-48AC-BDCC-39E8FD77D1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367040"/>
        <c:axId val="979096896"/>
      </c:barChart>
      <c:catAx>
        <c:axId val="103436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9096896"/>
        <c:crosses val="autoZero"/>
        <c:auto val="1"/>
        <c:lblAlgn val="ctr"/>
        <c:lblOffset val="100"/>
        <c:noMultiLvlLbl val="0"/>
      </c:catAx>
      <c:valAx>
        <c:axId val="979096896"/>
        <c:scaling>
          <c:orientation val="minMax"/>
          <c:max val="1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436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886167665958258"/>
          <c:y val="0.83676605173982876"/>
          <c:w val="0.23476782149653619"/>
          <c:h val="0.101347746573353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D06262"/>
            </a:solidFill>
            <a:ln>
              <a:noFill/>
            </a:ln>
            <a:effectLst/>
            <a:sp3d>
              <a:contourClr>
                <a:schemeClr val="accent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99</c:v>
                </c:pt>
                <c:pt idx="1">
                  <c:v>99</c:v>
                </c:pt>
                <c:pt idx="2">
                  <c:v>99.4</c:v>
                </c:pt>
                <c:pt idx="3">
                  <c:v>99.5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1ED-4810-8973-0FC46C78CDB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48BED8"/>
            </a:solidFill>
            <a:ln>
              <a:noFill/>
            </a:ln>
            <a:effectLst/>
            <a:sp3d>
              <a:contourClr>
                <a:schemeClr val="accent6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98</c:v>
                </c:pt>
                <c:pt idx="1">
                  <c:v>97.9</c:v>
                </c:pt>
                <c:pt idx="2">
                  <c:v>97.8</c:v>
                </c:pt>
                <c:pt idx="3">
                  <c:v>98.1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1ED-4810-8973-0FC46C78CD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367040"/>
        <c:axId val="979096896"/>
      </c:barChart>
      <c:catAx>
        <c:axId val="103436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9096896"/>
        <c:crosses val="autoZero"/>
        <c:auto val="1"/>
        <c:lblAlgn val="ctr"/>
        <c:lblOffset val="100"/>
        <c:noMultiLvlLbl val="0"/>
      </c:catAx>
      <c:valAx>
        <c:axId val="979096896"/>
        <c:scaling>
          <c:orientation val="minMax"/>
          <c:max val="101"/>
          <c:min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436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323154930505163"/>
          <c:y val="0.85091710869062642"/>
          <c:w val="0.22127048338476366"/>
          <c:h val="8.52358991464757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D06262"/>
            </a:solidFill>
            <a:ln>
              <a:noFill/>
            </a:ln>
            <a:effectLst/>
            <a:sp3d>
              <a:contourClr>
                <a:schemeClr val="accent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90</c:v>
                </c:pt>
                <c:pt idx="1">
                  <c:v>93.2</c:v>
                </c:pt>
                <c:pt idx="2">
                  <c:v>95.5</c:v>
                </c:pt>
                <c:pt idx="3">
                  <c:v>96.6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EFB-4776-8E06-7E2B7235F32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48BED8"/>
            </a:solidFill>
            <a:ln>
              <a:noFill/>
            </a:ln>
            <a:effectLst/>
            <a:sp3d>
              <a:contourClr>
                <a:schemeClr val="accent6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94.3</c:v>
                </c:pt>
                <c:pt idx="1">
                  <c:v>96.8</c:v>
                </c:pt>
                <c:pt idx="2">
                  <c:v>98.1</c:v>
                </c:pt>
                <c:pt idx="3">
                  <c:v>97.7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FEFB-4776-8E06-7E2B7235F3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367040"/>
        <c:axId val="979096896"/>
      </c:barChart>
      <c:catAx>
        <c:axId val="103436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9096896"/>
        <c:crosses val="autoZero"/>
        <c:auto val="1"/>
        <c:lblAlgn val="ctr"/>
        <c:lblOffset val="100"/>
        <c:noMultiLvlLbl val="0"/>
      </c:catAx>
      <c:valAx>
        <c:axId val="979096896"/>
        <c:scaling>
          <c:orientation val="minMax"/>
          <c:max val="101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436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979204279879362"/>
          <c:y val="0.87613968301380762"/>
          <c:w val="0.24438999151028545"/>
          <c:h val="8.52358991464757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D06262"/>
            </a:solidFill>
            <a:ln>
              <a:noFill/>
            </a:ln>
            <a:effectLst/>
            <a:sp3d>
              <a:contourClr>
                <a:schemeClr val="accent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98.1</c:v>
                </c:pt>
                <c:pt idx="1">
                  <c:v>99.4</c:v>
                </c:pt>
                <c:pt idx="2">
                  <c:v>99.8</c:v>
                </c:pt>
                <c:pt idx="3">
                  <c:v>99.8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53-48AC-BDCC-39E8FD77D14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48BED8"/>
            </a:solidFill>
            <a:ln>
              <a:noFill/>
            </a:ln>
            <a:effectLst/>
            <a:sp3d>
              <a:contourClr>
                <a:schemeClr val="accent6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98.1</c:v>
                </c:pt>
                <c:pt idx="1">
                  <c:v>96.1</c:v>
                </c:pt>
                <c:pt idx="2">
                  <c:v>98.7</c:v>
                </c:pt>
                <c:pt idx="3">
                  <c:v>98.9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53-48AC-BDCC-39E8FD77D1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367040"/>
        <c:axId val="979096896"/>
      </c:barChart>
      <c:catAx>
        <c:axId val="103436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9096896"/>
        <c:crosses val="autoZero"/>
        <c:auto val="1"/>
        <c:lblAlgn val="ctr"/>
        <c:lblOffset val="100"/>
        <c:noMultiLvlLbl val="0"/>
      </c:catAx>
      <c:valAx>
        <c:axId val="979096896"/>
        <c:scaling>
          <c:orientation val="minMax"/>
          <c:max val="10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436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886167665958258"/>
          <c:y val="0.83676605173982876"/>
          <c:w val="0.23476782149653619"/>
          <c:h val="0.101347746573353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D06262"/>
            </a:solidFill>
            <a:ln>
              <a:noFill/>
            </a:ln>
            <a:effectLst/>
            <a:sp3d>
              <a:contourClr>
                <a:schemeClr val="accent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97.2</c:v>
                </c:pt>
                <c:pt idx="1">
                  <c:v>96.5</c:v>
                </c:pt>
                <c:pt idx="2">
                  <c:v>97.9</c:v>
                </c:pt>
                <c:pt idx="3">
                  <c:v>98.5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1ED-4810-8973-0FC46C78CDB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48BED8"/>
            </a:solidFill>
            <a:ln>
              <a:noFill/>
            </a:ln>
            <a:effectLst/>
            <a:sp3d>
              <a:contourClr>
                <a:schemeClr val="accent6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1-й квартал</c:v>
                </c:pt>
                <c:pt idx="1">
                  <c:v>2-й квартал</c:v>
                </c:pt>
                <c:pt idx="2">
                  <c:v>3-й квартал</c:v>
                </c:pt>
                <c:pt idx="3">
                  <c:v>4-й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97.9</c:v>
                </c:pt>
                <c:pt idx="1">
                  <c:v>97.1</c:v>
                </c:pt>
                <c:pt idx="2">
                  <c:v>98.1</c:v>
                </c:pt>
                <c:pt idx="3">
                  <c:v>98.9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1ED-4810-8973-0FC46C78CD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4367040"/>
        <c:axId val="979096896"/>
      </c:barChart>
      <c:catAx>
        <c:axId val="103436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9096896"/>
        <c:crosses val="autoZero"/>
        <c:auto val="1"/>
        <c:lblAlgn val="ctr"/>
        <c:lblOffset val="100"/>
        <c:noMultiLvlLbl val="0"/>
      </c:catAx>
      <c:valAx>
        <c:axId val="979096896"/>
        <c:scaling>
          <c:orientation val="minMax"/>
          <c:max val="101"/>
          <c:min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4367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3323154930505163"/>
          <c:y val="0.85091710869062642"/>
          <c:w val="0.22127048338476366"/>
          <c:h val="8.52358991464757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26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6FC17-E480-4F27-B061-5BFF56BDB564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7CC0F5-D642-4D43-A76C-871FF1EC59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733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CC0F5-D642-4D43-A76C-871FF1EC59D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817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CC0F5-D642-4D43-A76C-871FF1EC59D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959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CC0F5-D642-4D43-A76C-871FF1EC59D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352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7CC0F5-D642-4D43-A76C-871FF1EC59D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32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7CC0F5-D642-4D43-A76C-871FF1EC59D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465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C7C54A-2F1D-4DFB-80BE-EE505987D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88473-D9B3-4150-B9AE-870F538F6496}" type="datetimeFigureOut">
              <a:rPr lang="ru-RU"/>
              <a:pPr>
                <a:defRPr/>
              </a:pPr>
              <a:t>03.02.2025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E622C9-9030-45B9-930F-D646FEA59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A1A789-F81A-4B22-9B50-822E1CB5C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61109-48CA-461D-8967-7382EB690F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14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64D9B5-176D-4E8C-8487-559C586FB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84249-2452-414A-8ECB-0CB6493AA248}" type="datetimeFigureOut">
              <a:rPr lang="ru-RU"/>
              <a:pPr>
                <a:defRPr/>
              </a:pPr>
              <a:t>03.02.2025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762DEC-0CA0-43A3-A264-0456325E9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4D9FA1-0BCC-4E72-B6E8-F68284019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E5CC9-557E-4835-8ABB-73F29CFB80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2816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5148FB-AB55-4A77-950D-E8A6F4114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F52BE-A587-4E80-A19C-6C0C447113AC}" type="datetimeFigureOut">
              <a:rPr lang="ru-RU"/>
              <a:pPr>
                <a:defRPr/>
              </a:pPr>
              <a:t>03.02.2025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780014-BBA6-45E4-B453-12C39EC9F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433B3C-486A-4B3C-A8AA-7509DC4B2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93FD4-8DCC-40CE-91F5-DBF7171AEDE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8026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6DF654-B22A-42EB-896F-121F3D6C4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279AB-3622-42C2-9627-9731B1DEAC56}" type="datetimeFigureOut">
              <a:rPr lang="ru-RU"/>
              <a:pPr>
                <a:defRPr/>
              </a:pPr>
              <a:t>03.02.2025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81EBDB-637F-4F56-80D3-D526914C9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56EB27-F102-4933-A97C-74EC02813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AF589-0EED-4DAE-8AA4-9E9322600C6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4062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444D89-CF88-4E29-93D8-893CF7D5C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6BD21-F970-4D36-8C8F-FB5B2F234799}" type="datetimeFigureOut">
              <a:rPr lang="ru-RU"/>
              <a:pPr>
                <a:defRPr/>
              </a:pPr>
              <a:t>03.02.2025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21DBC6-4633-4E86-87D1-33C4E0B1E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01E9E0-22FD-4410-9F18-40798C2CA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18775-5790-4590-8162-3130B06DA5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56508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E29D8736-56E4-4D4C-AA70-2DFC8380E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11CD1-866F-4F50-B7D4-2697C40812CF}" type="datetimeFigureOut">
              <a:rPr lang="ru-RU"/>
              <a:pPr>
                <a:defRPr/>
              </a:pPr>
              <a:t>03.02.2025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CE4AE85B-CB7D-4548-931C-21B88E927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EC9BF387-3CE1-4095-8358-3CD9826A4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D20C7-D430-4EBC-B4CB-93188BF3FD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7959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FCBCCC27-E1F6-47EE-82F4-EDBDEA228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7615D-A0D5-46E9-8564-12CB2CDA8B1D}" type="datetimeFigureOut">
              <a:rPr lang="ru-RU"/>
              <a:pPr>
                <a:defRPr/>
              </a:pPr>
              <a:t>03.02.2025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0A3C5FAD-380A-46B7-A599-75429CECE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9768884A-C365-4914-8F6D-553B03600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9C890-0412-4229-9CB3-A55C97F35C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15650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C7D12C9A-C9BA-4659-AF4E-0D69E8A5E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EFF42-5FF8-42DE-8084-866609D8FE92}" type="datetimeFigureOut">
              <a:rPr lang="ru-RU"/>
              <a:pPr>
                <a:defRPr/>
              </a:pPr>
              <a:t>03.02.2025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376022B-B73A-485A-B81B-A73901CA8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CA363B19-6FE0-46B1-9E36-2955ABE4F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EA797-B3F6-452E-8390-79340BCAAC1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4628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0E3F603F-88D6-4AD9-8FFF-2E6DEE074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EB9F0-3203-4024-AFCE-43ECBA7A8307}" type="datetimeFigureOut">
              <a:rPr lang="ru-RU"/>
              <a:pPr>
                <a:defRPr/>
              </a:pPr>
              <a:t>03.02.2025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E03A71A5-53CD-4B5E-A32D-28A3BEDEC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2D349D49-770C-4D33-A950-D1BFF7C75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F9D90-947E-40DD-A3F6-1B5B2648B99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78449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12A5AB25-541D-4215-95B3-9343E4FD8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73A97-3620-4E94-A819-EC3BD588FFF2}" type="datetimeFigureOut">
              <a:rPr lang="ru-RU"/>
              <a:pPr>
                <a:defRPr/>
              </a:pPr>
              <a:t>03.02.2025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7A4C1784-A2B9-483B-9669-FA6758D34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DDFB70FB-BF2A-4F4B-9EE8-C6CD6E0F7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6ED9F-4D16-4965-B1B8-DDE46D13AE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7143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3EC96D83-AE95-4972-AACF-DF22CB094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C087B-BCD0-412A-85E1-177633091615}" type="datetimeFigureOut">
              <a:rPr lang="ru-RU"/>
              <a:pPr>
                <a:defRPr/>
              </a:pPr>
              <a:t>03.02.2025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2514ED4A-4018-4E27-8DED-DF5693CF4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68D5B01-756F-4028-A5D4-FB3503CD9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6178C-495F-4D6D-A1B6-3E3288B335C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7345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A73A17C6-BEC1-4EEC-8761-630BFBAFD9B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38E94527-85FB-4E8F-8227-5CE2F4890F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972291-1351-43C1-95CC-E654968147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EB88DE-4AAB-4B69-BEBD-921D0ECA94A8}" type="datetimeFigureOut">
              <a:rPr lang="ru-RU"/>
              <a:pPr>
                <a:defRPr/>
              </a:pPr>
              <a:t>03.02.2025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555C07-956D-49B1-BED3-1620AEF1BC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7506A6-85A1-4478-83B3-E088570C0A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BB39611-60E4-4ECD-9489-B57EDE81E4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9.xml"/><Relationship Id="rId3" Type="http://schemas.openxmlformats.org/officeDocument/2006/relationships/image" Target="../media/image13.png"/><Relationship Id="rId7" Type="http://schemas.openxmlformats.org/officeDocument/2006/relationships/chart" Target="../charts/chart18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chart" Target="../charts/chart21.xml"/><Relationship Id="rId4" Type="http://schemas.openxmlformats.org/officeDocument/2006/relationships/image" Target="../media/image14.png"/><Relationship Id="rId9" Type="http://schemas.openxmlformats.org/officeDocument/2006/relationships/chart" Target="../charts/char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6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9.xml"/><Relationship Id="rId4" Type="http://schemas.openxmlformats.org/officeDocument/2006/relationships/chart" Target="../charts/char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>
            <a:extLst>
              <a:ext uri="{FF2B5EF4-FFF2-40B4-BE49-F238E27FC236}">
                <a16:creationId xmlns:a16="http://schemas.microsoft.com/office/drawing/2014/main" id="{4C4DABF9-8A5F-4A5C-8FCC-21065100EE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23" y="-27384"/>
            <a:ext cx="12172354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1">
            <a:extLst>
              <a:ext uri="{FF2B5EF4-FFF2-40B4-BE49-F238E27FC236}">
                <a16:creationId xmlns:a16="http://schemas.microsoft.com/office/drawing/2014/main" id="{0831B138-02F3-4125-800E-B83749F937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3789040"/>
            <a:ext cx="6048375" cy="3068960"/>
          </a:xfrm>
          <a:gradFill flip="none" rotWithShape="1">
            <a:gsLst>
              <a:gs pos="0">
                <a:schemeClr val="accent1">
                  <a:lumMod val="5000"/>
                  <a:lumOff val="95000"/>
                  <a:alpha val="43000"/>
                </a:schemeClr>
              </a:gs>
              <a:gs pos="52000">
                <a:schemeClr val="bg1"/>
              </a:gs>
              <a:gs pos="76000">
                <a:schemeClr val="bg1">
                  <a:alpha val="39000"/>
                </a:schemeClr>
              </a:gs>
              <a:gs pos="100000">
                <a:schemeClr val="bg1">
                  <a:alpha val="0"/>
                </a:schemeClr>
              </a:gs>
            </a:gsLst>
            <a:lin ang="1800000" scaled="0"/>
            <a:tileRect/>
          </a:gradFill>
        </p:spPr>
        <p:txBody>
          <a:bodyPr anchor="t"/>
          <a:lstStyle/>
          <a:p>
            <a:pPr eaLnBrk="1" hangingPunct="1">
              <a:lnSpc>
                <a:spcPct val="120000"/>
              </a:lnSpc>
            </a:pPr>
            <a:r>
              <a:rPr lang="ru-RU" altLang="ru-RU" sz="4500" dirty="0">
                <a:latin typeface="Roboto"/>
                <a:ea typeface="Roboto"/>
                <a:cs typeface="Roboto"/>
              </a:rPr>
              <a:t>Годовой отчет за 2024 год</a:t>
            </a:r>
            <a:br>
              <a:rPr lang="ru-RU" altLang="ru-RU" sz="4500" dirty="0">
                <a:latin typeface="Roboto"/>
                <a:ea typeface="Roboto"/>
                <a:cs typeface="Roboto"/>
              </a:rPr>
            </a:br>
            <a:r>
              <a:rPr lang="ru-RU" altLang="ru-RU" sz="2400" dirty="0">
                <a:latin typeface="Roboto"/>
                <a:ea typeface="Roboto"/>
                <a:cs typeface="Roboto"/>
              </a:rPr>
              <a:t>Главный врач </a:t>
            </a:r>
            <a:br>
              <a:rPr lang="ru-RU" altLang="ru-RU" sz="2400" dirty="0">
                <a:latin typeface="Roboto"/>
                <a:ea typeface="Roboto"/>
                <a:cs typeface="Roboto"/>
              </a:rPr>
            </a:br>
            <a:r>
              <a:rPr lang="ru-RU" altLang="ru-RU" sz="2400" dirty="0">
                <a:latin typeface="Roboto"/>
                <a:ea typeface="Roboto"/>
                <a:cs typeface="Roboto"/>
              </a:rPr>
              <a:t>ГБУЗ «ГП №175 ДЗМ»</a:t>
            </a:r>
            <a:br>
              <a:rPr lang="ru-RU" altLang="ru-RU" sz="2400" dirty="0">
                <a:latin typeface="Roboto"/>
                <a:ea typeface="Roboto"/>
                <a:cs typeface="Roboto"/>
              </a:rPr>
            </a:br>
            <a:r>
              <a:rPr lang="ru-RU" altLang="ru-RU" sz="2400" dirty="0">
                <a:latin typeface="Roboto"/>
                <a:ea typeface="Roboto"/>
                <a:cs typeface="Roboto"/>
              </a:rPr>
              <a:t>Дорошева Жанна Владимировна</a:t>
            </a:r>
            <a:br>
              <a:rPr lang="ru-RU" altLang="ru-RU" sz="4800" dirty="0">
                <a:latin typeface="Roboto"/>
                <a:ea typeface="Roboto"/>
                <a:cs typeface="Roboto"/>
              </a:rPr>
            </a:br>
            <a:br>
              <a:rPr lang="ru-RU" altLang="ru-RU" sz="4500" dirty="0">
                <a:latin typeface="Roboto"/>
                <a:ea typeface="Roboto"/>
                <a:cs typeface="Roboto"/>
              </a:rPr>
            </a:br>
            <a:endParaRPr lang="ru-RU" altLang="ru-RU" sz="4500" dirty="0">
              <a:latin typeface="Roboto"/>
              <a:ea typeface="Roboto"/>
              <a:cs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Заголовок 1">
            <a:extLst>
              <a:ext uri="{FF2B5EF4-FFF2-40B4-BE49-F238E27FC236}">
                <a16:creationId xmlns:a16="http://schemas.microsoft.com/office/drawing/2014/main" id="{D849595A-6454-4FA4-9EF8-D29DCC543F9A}"/>
              </a:ext>
            </a:extLst>
          </p:cNvPr>
          <p:cNvSpPr txBox="1">
            <a:spLocks/>
          </p:cNvSpPr>
          <p:nvPr/>
        </p:nvSpPr>
        <p:spPr bwMode="auto">
          <a:xfrm>
            <a:off x="3289869" y="182187"/>
            <a:ext cx="806271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400" dirty="0"/>
              <a:t>Патронажная служба</a:t>
            </a:r>
            <a:endParaRPr lang="ru-RU" sz="2400" dirty="0">
              <a:latin typeface="Roboto"/>
              <a:ea typeface="Robo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0313BE-8C77-4F2A-9513-E24FEFA6F361}"/>
              </a:ext>
            </a:extLst>
          </p:cNvPr>
          <p:cNvSpPr txBox="1"/>
          <p:nvPr/>
        </p:nvSpPr>
        <p:spPr>
          <a:xfrm>
            <a:off x="407368" y="555472"/>
            <a:ext cx="112332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dirty="0"/>
              <a:t>	Врачи патронажной службы ГБУЗ «ГП №175 ДЗМ» оказывают квалифицированную медико-санитарную помощь патронажным группам населения (группа лиц старше 18 лет с ограничением или отсутствием возможностей к передвижению и/или самообслуживанию, возникшими в результате врожденного или приобретенного заболевания, или травмы, нуждающиеся в оказании первичной медико-санитарной помощи на дому)	</a:t>
            </a:r>
          </a:p>
          <a:p>
            <a:pPr algn="just">
              <a:defRPr/>
            </a:pPr>
            <a:r>
              <a:rPr lang="ru-RU" sz="1600" dirty="0"/>
              <a:t>	Основная задача Патронажной службы - обеспечение необходимым объемом медицинской помощи пациентов патронажной группы путем планового (регулярного) медицинского сопровождения.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F8E75AF-F03E-4FAA-ADAB-2C59FCD3C2B0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528048" y="2172980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1600" dirty="0"/>
              <a:t>Кратность осмотров патронажного пациента определяет лечащий врач. Как правило - 1 раз в 3 месяца</a:t>
            </a: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7EDA2E6E-6AE5-4DD5-8D97-4073AC2F50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4049161"/>
              </p:ext>
            </p:extLst>
          </p:nvPr>
        </p:nvGraphicFramePr>
        <p:xfrm>
          <a:off x="119336" y="2196117"/>
          <a:ext cx="6192688" cy="2438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5D3D97C-3127-470B-B3AE-003B2786E0F2}"/>
              </a:ext>
            </a:extLst>
          </p:cNvPr>
          <p:cNvSpPr txBox="1"/>
          <p:nvPr/>
        </p:nvSpPr>
        <p:spPr>
          <a:xfrm>
            <a:off x="8112224" y="2858688"/>
            <a:ext cx="3749426" cy="1191816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275" endPos="40000" dist="1016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5,9 </a:t>
            </a:r>
            <a:r>
              <a:rPr lang="ru-RU" sz="1600" b="1" dirty="0">
                <a:ln w="0"/>
                <a:solidFill>
                  <a:srgbClr val="49BE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r>
              <a:rPr lang="ru-RU" sz="1600" b="1" dirty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пациентов патронажной группы признано </a:t>
            </a:r>
            <a:r>
              <a:rPr lang="ru-RU" sz="1600" b="1" dirty="0">
                <a:solidFill>
                  <a:srgbClr val="49BE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паллиативными</a:t>
            </a:r>
            <a:r>
              <a:rPr lang="ru-RU" sz="1600" dirty="0">
                <a:solidFill>
                  <a:schemeClr val="tx1"/>
                </a:solidFill>
              </a:rPr>
              <a:t>, они обеспечиваются дополнительной паллиативной помощью</a:t>
            </a:r>
          </a:p>
        </p:txBody>
      </p:sp>
      <p:cxnSp>
        <p:nvCxnSpPr>
          <p:cNvPr id="11" name="Соединитель: уступ 40">
            <a:extLst>
              <a:ext uri="{FF2B5EF4-FFF2-40B4-BE49-F238E27FC236}">
                <a16:creationId xmlns:a16="http://schemas.microsoft.com/office/drawing/2014/main" id="{3493985C-614D-4CDE-849C-F51ACA83F9B6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6023992" y="2918107"/>
            <a:ext cx="2088232" cy="536489"/>
          </a:xfrm>
          <a:prstGeom prst="bentConnector3">
            <a:avLst>
              <a:gd name="adj1" fmla="val 50000"/>
            </a:avLst>
          </a:prstGeom>
          <a:ln w="57150">
            <a:headEnd type="diamond" w="med" len="med"/>
            <a:tailEnd type="diamond" w="med" len="med"/>
          </a:ln>
          <a:effectLst>
            <a:glow rad="88900">
              <a:schemeClr val="accent1">
                <a:lumMod val="40000"/>
                <a:lumOff val="60000"/>
                <a:alpha val="70000"/>
              </a:schemeClr>
            </a:glow>
            <a:reflection blurRad="6350" stA="50000" endA="275" endPos="40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4223499"/>
            <a:ext cx="2977637" cy="22332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2" y="4221088"/>
            <a:ext cx="2977637" cy="22332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40970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Заголовок 1"/>
          <p:cNvSpPr>
            <a:spLocks noGrp="1"/>
          </p:cNvSpPr>
          <p:nvPr>
            <p:ph type="title"/>
          </p:nvPr>
        </p:nvSpPr>
        <p:spPr>
          <a:xfrm>
            <a:off x="42086" y="326075"/>
            <a:ext cx="9984432" cy="374900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Показатели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заболеваемости 2023 и 2024 год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977069" y="823689"/>
            <a:ext cx="9984432" cy="5528243"/>
          </a:xfrm>
          <a:prstGeom prst="roundRect">
            <a:avLst>
              <a:gd name="adj" fmla="val 1954"/>
            </a:avLst>
          </a:prstGeom>
          <a:solidFill>
            <a:srgbClr val="B7E4EF">
              <a:alpha val="5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647728" y="1196753"/>
            <a:ext cx="1599621" cy="4943274"/>
          </a:xfrm>
          <a:prstGeom prst="roundRect">
            <a:avLst>
              <a:gd name="adj" fmla="val 4497"/>
            </a:avLst>
          </a:prstGeom>
          <a:solidFill>
            <a:srgbClr val="49BED8">
              <a:alpha val="4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447929" y="1196753"/>
            <a:ext cx="1584176" cy="4943275"/>
          </a:xfrm>
          <a:prstGeom prst="roundRect">
            <a:avLst>
              <a:gd name="adj" fmla="val 4497"/>
            </a:avLst>
          </a:prstGeom>
          <a:solidFill>
            <a:srgbClr val="49BED8">
              <a:alpha val="4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7194350" y="1196753"/>
            <a:ext cx="1584176" cy="4943274"/>
          </a:xfrm>
          <a:prstGeom prst="roundRect">
            <a:avLst>
              <a:gd name="adj" fmla="val 4497"/>
            </a:avLst>
          </a:prstGeom>
          <a:solidFill>
            <a:srgbClr val="49BED8">
              <a:alpha val="4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8976321" y="1196752"/>
            <a:ext cx="1584176" cy="4943275"/>
          </a:xfrm>
          <a:prstGeom prst="roundRect">
            <a:avLst>
              <a:gd name="adj" fmla="val 4497"/>
            </a:avLst>
          </a:prstGeom>
          <a:solidFill>
            <a:srgbClr val="49BED8">
              <a:alpha val="4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Заголовок 1"/>
          <p:cNvSpPr txBox="1">
            <a:spLocks/>
          </p:cNvSpPr>
          <p:nvPr/>
        </p:nvSpPr>
        <p:spPr>
          <a:xfrm>
            <a:off x="3623947" y="1980549"/>
            <a:ext cx="1584176" cy="512155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1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Болезни </a:t>
            </a:r>
          </a:p>
          <a:p>
            <a:pPr algn="just"/>
            <a:r>
              <a:rPr lang="ru-RU" sz="1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системы кровообращения</a:t>
            </a:r>
          </a:p>
        </p:txBody>
      </p:sp>
      <p:sp>
        <p:nvSpPr>
          <p:cNvPr id="63" name="Заголовок 1"/>
          <p:cNvSpPr txBox="1">
            <a:spLocks/>
          </p:cNvSpPr>
          <p:nvPr/>
        </p:nvSpPr>
        <p:spPr>
          <a:xfrm>
            <a:off x="5447929" y="2000302"/>
            <a:ext cx="1440160" cy="7563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Болезни органов дыхания</a:t>
            </a:r>
          </a:p>
        </p:txBody>
      </p:sp>
      <p:sp>
        <p:nvSpPr>
          <p:cNvPr id="65" name="Заголовок 1"/>
          <p:cNvSpPr txBox="1">
            <a:spLocks/>
          </p:cNvSpPr>
          <p:nvPr/>
        </p:nvSpPr>
        <p:spPr>
          <a:xfrm>
            <a:off x="7248129" y="2000302"/>
            <a:ext cx="1440160" cy="7563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Болезни органов пищеварения</a:t>
            </a:r>
          </a:p>
        </p:txBody>
      </p:sp>
      <p:sp>
        <p:nvSpPr>
          <p:cNvPr id="67" name="Заголовок 1"/>
          <p:cNvSpPr txBox="1">
            <a:spLocks/>
          </p:cNvSpPr>
          <p:nvPr/>
        </p:nvSpPr>
        <p:spPr>
          <a:xfrm>
            <a:off x="8982313" y="2003108"/>
            <a:ext cx="1440160" cy="50552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0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Болезни мочеполовой системы</a:t>
            </a:r>
          </a:p>
        </p:txBody>
      </p:sp>
      <p:sp>
        <p:nvSpPr>
          <p:cNvPr id="74" name="Заголовок 1"/>
          <p:cNvSpPr txBox="1">
            <a:spLocks/>
          </p:cNvSpPr>
          <p:nvPr/>
        </p:nvSpPr>
        <p:spPr>
          <a:xfrm rot="16200000">
            <a:off x="4102173" y="3115498"/>
            <a:ext cx="1440160" cy="2937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76" name="Заголовок 1"/>
          <p:cNvSpPr txBox="1">
            <a:spLocks/>
          </p:cNvSpPr>
          <p:nvPr/>
        </p:nvSpPr>
        <p:spPr>
          <a:xfrm rot="16200000">
            <a:off x="5894564" y="3466566"/>
            <a:ext cx="1440160" cy="2937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7" name="Заголовок 1"/>
          <p:cNvSpPr txBox="1">
            <a:spLocks/>
          </p:cNvSpPr>
          <p:nvPr/>
        </p:nvSpPr>
        <p:spPr>
          <a:xfrm rot="16200000">
            <a:off x="7675032" y="4191323"/>
            <a:ext cx="1440160" cy="2937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8" name="Заголовок 1"/>
          <p:cNvSpPr txBox="1">
            <a:spLocks/>
          </p:cNvSpPr>
          <p:nvPr/>
        </p:nvSpPr>
        <p:spPr>
          <a:xfrm rot="16200000">
            <a:off x="9453289" y="4096134"/>
            <a:ext cx="1440160" cy="2937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9" name="Заголовок 1"/>
          <p:cNvSpPr txBox="1">
            <a:spLocks/>
          </p:cNvSpPr>
          <p:nvPr/>
        </p:nvSpPr>
        <p:spPr>
          <a:xfrm rot="16200000">
            <a:off x="10022562" y="4328835"/>
            <a:ext cx="1440160" cy="2937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0" name="Овал 79"/>
          <p:cNvSpPr/>
          <p:nvPr/>
        </p:nvSpPr>
        <p:spPr>
          <a:xfrm>
            <a:off x="3770264" y="1050243"/>
            <a:ext cx="885577" cy="88557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" name="Рисунок 8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709" y="1197173"/>
            <a:ext cx="582686" cy="582686"/>
          </a:xfrm>
          <a:prstGeom prst="rect">
            <a:avLst/>
          </a:prstGeom>
        </p:spPr>
      </p:pic>
      <p:sp>
        <p:nvSpPr>
          <p:cNvPr id="82" name="Овал 81"/>
          <p:cNvSpPr/>
          <p:nvPr/>
        </p:nvSpPr>
        <p:spPr>
          <a:xfrm>
            <a:off x="5570464" y="1050243"/>
            <a:ext cx="885577" cy="88557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7370664" y="1050243"/>
            <a:ext cx="885577" cy="88557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9098856" y="1050243"/>
            <a:ext cx="885577" cy="88557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6" name="Рисунок 8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969" y="1213481"/>
            <a:ext cx="491474" cy="491474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795" y="1196752"/>
            <a:ext cx="562430" cy="562430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53" y="1220081"/>
            <a:ext cx="568491" cy="5684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514" y="3474049"/>
            <a:ext cx="1684882" cy="1684882"/>
          </a:xfrm>
          <a:prstGeom prst="rect">
            <a:avLst/>
          </a:prstGeom>
        </p:spPr>
      </p:pic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C66BF5FE-C48E-4851-A496-1B8E763DE9A5}"/>
              </a:ext>
            </a:extLst>
          </p:cNvPr>
          <p:cNvCxnSpPr>
            <a:cxnSpLocks/>
          </p:cNvCxnSpPr>
          <p:nvPr/>
        </p:nvCxnSpPr>
        <p:spPr>
          <a:xfrm>
            <a:off x="0" y="21408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70A3B2B3-0F43-4D5C-9B8E-422FF6CC44F8}"/>
              </a:ext>
            </a:extLst>
          </p:cNvPr>
          <p:cNvGraphicFramePr/>
          <p:nvPr/>
        </p:nvGraphicFramePr>
        <p:xfrm>
          <a:off x="5463373" y="2446300"/>
          <a:ext cx="1560272" cy="2667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9" name="Диаграмма 58">
            <a:extLst>
              <a:ext uri="{FF2B5EF4-FFF2-40B4-BE49-F238E27FC236}">
                <a16:creationId xmlns:a16="http://schemas.microsoft.com/office/drawing/2014/main" id="{BC7E8AD7-5590-4226-8724-B67546795115}"/>
              </a:ext>
            </a:extLst>
          </p:cNvPr>
          <p:cNvGraphicFramePr/>
          <p:nvPr/>
        </p:nvGraphicFramePr>
        <p:xfrm>
          <a:off x="3650533" y="2462355"/>
          <a:ext cx="1581372" cy="2652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66" name="Диаграмма 65">
            <a:extLst>
              <a:ext uri="{FF2B5EF4-FFF2-40B4-BE49-F238E27FC236}">
                <a16:creationId xmlns:a16="http://schemas.microsoft.com/office/drawing/2014/main" id="{B4297A3E-ABA5-43AF-9C56-B6B77FDD6688}"/>
              </a:ext>
            </a:extLst>
          </p:cNvPr>
          <p:cNvGraphicFramePr/>
          <p:nvPr/>
        </p:nvGraphicFramePr>
        <p:xfrm>
          <a:off x="8976321" y="2464047"/>
          <a:ext cx="1584176" cy="2667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94DAA11-96C5-438A-95BF-706543F087A9}"/>
              </a:ext>
            </a:extLst>
          </p:cNvPr>
          <p:cNvSpPr/>
          <p:nvPr/>
        </p:nvSpPr>
        <p:spPr>
          <a:xfrm>
            <a:off x="7227658" y="5309850"/>
            <a:ext cx="165815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/>
              <a:t>врач-гастроэнтеролог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/>
              <a:t>врач-</a:t>
            </a:r>
            <a:r>
              <a:rPr lang="ru-RU" sz="1050" dirty="0" err="1"/>
              <a:t>колопроктолог</a:t>
            </a:r>
            <a:endParaRPr lang="ru-RU" sz="105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4354AE-9122-4085-B3D2-A1BD3D30CB15}"/>
              </a:ext>
            </a:extLst>
          </p:cNvPr>
          <p:cNvSpPr/>
          <p:nvPr/>
        </p:nvSpPr>
        <p:spPr>
          <a:xfrm>
            <a:off x="3650533" y="5175490"/>
            <a:ext cx="158137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/>
              <a:t>обеспеченность современными ЛП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/>
              <a:t>меры профилактики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50FAD48-9364-493B-8EA6-001DBAE624CA}"/>
              </a:ext>
            </a:extLst>
          </p:cNvPr>
          <p:cNvSpPr/>
          <p:nvPr/>
        </p:nvSpPr>
        <p:spPr>
          <a:xfrm>
            <a:off x="5461594" y="5032033"/>
            <a:ext cx="156873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/>
              <a:t>врач-пульмонолог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/>
              <a:t>врач-аллерголог-иммунолог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100" dirty="0"/>
              <a:t>выездная служба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/>
              <a:t>Covid-19</a:t>
            </a:r>
            <a:endParaRPr lang="ru-RU" sz="1100" dirty="0"/>
          </a:p>
        </p:txBody>
      </p:sp>
      <p:graphicFrame>
        <p:nvGraphicFramePr>
          <p:cNvPr id="35" name="Диаграмма 34">
            <a:extLst>
              <a:ext uri="{FF2B5EF4-FFF2-40B4-BE49-F238E27FC236}">
                <a16:creationId xmlns:a16="http://schemas.microsoft.com/office/drawing/2014/main" id="{94C17163-BC6F-4159-95CA-5B8373E6C823}"/>
              </a:ext>
            </a:extLst>
          </p:cNvPr>
          <p:cNvGraphicFramePr/>
          <p:nvPr/>
        </p:nvGraphicFramePr>
        <p:xfrm>
          <a:off x="7240299" y="2464046"/>
          <a:ext cx="1581372" cy="2667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30620976-2280-4C5C-BCDA-144E44CAEF09}"/>
              </a:ext>
            </a:extLst>
          </p:cNvPr>
          <p:cNvSpPr/>
          <p:nvPr/>
        </p:nvSpPr>
        <p:spPr>
          <a:xfrm>
            <a:off x="9118992" y="5338952"/>
            <a:ext cx="1658159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/>
              <a:t>врач-уролог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419477E-2A3B-4F45-BFCE-266EC107D2F9}"/>
              </a:ext>
            </a:extLst>
          </p:cNvPr>
          <p:cNvSpPr txBox="1"/>
          <p:nvPr/>
        </p:nvSpPr>
        <p:spPr>
          <a:xfrm>
            <a:off x="1233280" y="2703659"/>
            <a:ext cx="2269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ГБУЗ «ГП № 175 ДЗМ»</a:t>
            </a:r>
          </a:p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(все филиалы)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C5ADF038-86CA-4381-B427-3E3F9E30DD02}"/>
              </a:ext>
            </a:extLst>
          </p:cNvPr>
          <p:cNvSpPr/>
          <p:nvPr/>
        </p:nvSpPr>
        <p:spPr>
          <a:xfrm>
            <a:off x="11280576" y="197210"/>
            <a:ext cx="576064" cy="593453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677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-21921" y="176411"/>
            <a:ext cx="116649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>
              <a:defRPr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Программа по ведению пациентов с множественными хроническими заболеваниями</a:t>
            </a:r>
          </a:p>
        </p:txBody>
      </p:sp>
      <p:pic>
        <p:nvPicPr>
          <p:cNvPr id="14342" name="Picture 2" descr="F:\Рабочий стол\5c2wzdd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665" y="719336"/>
            <a:ext cx="4419814" cy="2958983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0494823"/>
              </p:ext>
            </p:extLst>
          </p:nvPr>
        </p:nvGraphicFramePr>
        <p:xfrm>
          <a:off x="372430" y="3574592"/>
          <a:ext cx="5219514" cy="2868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56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5614">
                  <a:extLst>
                    <a:ext uri="{9D8B030D-6E8A-4147-A177-3AD203B41FA5}">
                      <a16:colId xmlns:a16="http://schemas.microsoft.com/office/drawing/2014/main" val="3173696233"/>
                    </a:ext>
                  </a:extLst>
                </a:gridCol>
                <a:gridCol w="1055614">
                  <a:extLst>
                    <a:ext uri="{9D8B030D-6E8A-4147-A177-3AD203B41FA5}">
                      <a16:colId xmlns:a16="http://schemas.microsoft.com/office/drawing/2014/main" val="2091413369"/>
                    </a:ext>
                  </a:extLst>
                </a:gridCol>
              </a:tblGrid>
              <a:tr h="42734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Количество</a:t>
                      </a:r>
                      <a:r>
                        <a:rPr lang="ru-RU" sz="1400" baseline="0" dirty="0"/>
                        <a:t> пациентов</a:t>
                      </a:r>
                      <a:endParaRPr lang="ru-RU" sz="1400" dirty="0"/>
                    </a:p>
                  </a:txBody>
                  <a:tcPr marL="91449" marR="91449" anchor="ctr"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202</a:t>
                      </a:r>
                      <a:r>
                        <a:rPr lang="ru-RU" sz="1400" dirty="0"/>
                        <a:t>4</a:t>
                      </a:r>
                    </a:p>
                  </a:txBody>
                  <a:tcPr marL="91449" marR="91449" anchor="ctr"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Врачей</a:t>
                      </a:r>
                    </a:p>
                  </a:txBody>
                  <a:tcPr marL="91449" marR="91449" anchor="ctr"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Медсестер</a:t>
                      </a:r>
                    </a:p>
                  </a:txBody>
                  <a:tcPr marL="91449" marR="91449" anchor="ctr">
                    <a:solidFill>
                      <a:srgbClr val="289E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34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</a:rPr>
                        <a:t>всего</a:t>
                      </a:r>
                    </a:p>
                  </a:txBody>
                  <a:tcPr marL="91449" marR="91449" anchor="ctr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6147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804399"/>
                  </a:ext>
                </a:extLst>
              </a:tr>
              <a:tr h="42734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филиал №1</a:t>
                      </a:r>
                    </a:p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(ул. Челябинская, д.16, корп.2)</a:t>
                      </a:r>
                    </a:p>
                  </a:txBody>
                  <a:tcPr marL="91449" marR="91449" anchor="ctr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1447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34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филиал №1</a:t>
                      </a:r>
                    </a:p>
                  </a:txBody>
                  <a:tcPr marL="91449" marR="91449" anchor="ctr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1391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3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филиал №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anchor="ctr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1269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3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филиал №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49" marR="91449" anchor="ctr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2040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2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86871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63C1E46-C6CD-45CF-8554-EC3B49B9145C}"/>
              </a:ext>
            </a:extLst>
          </p:cNvPr>
          <p:cNvSpPr txBox="1"/>
          <p:nvPr/>
        </p:nvSpPr>
        <p:spPr>
          <a:xfrm>
            <a:off x="361317" y="719336"/>
            <a:ext cx="618785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/>
              <a:t>В программе участвуют пациенты, возраст которых от 71 года и </a:t>
            </a:r>
          </a:p>
          <a:p>
            <a:r>
              <a:rPr lang="ru-RU" sz="1100" b="1" dirty="0"/>
              <a:t>имеющие три и более хронических заболеваний из списка:</a:t>
            </a:r>
          </a:p>
          <a:p>
            <a:r>
              <a:rPr lang="ru-RU" sz="1100" dirty="0"/>
              <a:t>- Артериальная гипертензия (АГ). Код по МКБ-10: I10, I11 (I11.0, I11.9), I12 (I12.0, I12.9), I13 (I13.0, I13.1, I13.2, I13.9).</a:t>
            </a:r>
          </a:p>
          <a:p>
            <a:r>
              <a:rPr lang="ru-RU" sz="1100" dirty="0"/>
              <a:t>- Ишемическая болезнь сердца (ИБС). Код по МКБ-10: I20 (I20.1, I20.8., I20.9), I25 (I25.0-I25.6, I25.8, I25.9).</a:t>
            </a:r>
          </a:p>
          <a:p>
            <a:r>
              <a:rPr lang="ru-RU" sz="1100" dirty="0"/>
              <a:t>- Состояние после перенесенного острого нарушения мозгового кровообращения. Код по МКБ-10: I69.</a:t>
            </a:r>
          </a:p>
          <a:p>
            <a:r>
              <a:rPr lang="ru-RU" sz="1100" dirty="0"/>
              <a:t>- Хроническая сердечная недостаточность (ХСН). Стадия недостаточности кровообращения - 2А и более. Код по МКБ-10: I50 (I50.0. I50.1, I50.9)	.</a:t>
            </a:r>
          </a:p>
          <a:p>
            <a:r>
              <a:rPr lang="ru-RU" sz="1100" dirty="0"/>
              <a:t>- Сахарный диабет (СД). Код по МКБ-10: </a:t>
            </a:r>
            <a:r>
              <a:rPr lang="ru-RU" sz="1100" dirty="0" err="1"/>
              <a:t>El</a:t>
            </a:r>
            <a:r>
              <a:rPr lang="ru-RU" sz="1100" dirty="0"/>
              <a:t> 1 (</a:t>
            </a:r>
            <a:r>
              <a:rPr lang="ru-RU" sz="1100" dirty="0" err="1"/>
              <a:t>El</a:t>
            </a:r>
            <a:r>
              <a:rPr lang="ru-RU" sz="1100" dirty="0"/>
              <a:t> 1.0-Е11.9).</a:t>
            </a:r>
          </a:p>
          <a:p>
            <a:r>
              <a:rPr lang="ru-RU" sz="1100" dirty="0"/>
              <a:t>- Хроническая обструктивная болезнь легких (ХОБЛ). Код по МКБ-10: J44 (J44.0, J44.1, J44.8, J44.9).</a:t>
            </a:r>
          </a:p>
          <a:p>
            <a:r>
              <a:rPr lang="ru-RU" sz="1100" dirty="0"/>
              <a:t>- Бронхиальная астма (БА). Код по МКБ-10: J45 (J45.0, .145.1, J45.8, J45.9).</a:t>
            </a:r>
          </a:p>
          <a:p>
            <a:r>
              <a:rPr lang="ru-RU" sz="1100" dirty="0"/>
              <a:t>- Фибрилляция и трепетание предсердий. Код по МКБ-10:I48.</a:t>
            </a:r>
          </a:p>
          <a:p>
            <a:r>
              <a:rPr lang="ru-RU" sz="1100" dirty="0"/>
              <a:t>- Хроническая болезнь почек. Стадия &gt; СЗА при скорости клубочковой фильтрации (СКФ) &lt; 60 мл/мин. Код по МКБ-10: N 18.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B62B0A8-C084-4B50-8ABC-430F2DEE9B43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32D0B05-09AF-48B3-8346-14C87ABC12C0}"/>
              </a:ext>
            </a:extLst>
          </p:cNvPr>
          <p:cNvSpPr txBox="1"/>
          <p:nvPr/>
        </p:nvSpPr>
        <p:spPr>
          <a:xfrm>
            <a:off x="5687711" y="4782110"/>
            <a:ext cx="64437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Пациенты с множественными хроническими заболеваниями, имеющие льготные категории, полностью обеспечены лекарственными препаратами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306F621D-9DCE-4DF5-9DA4-3555124541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371989"/>
              </p:ext>
            </p:extLst>
          </p:nvPr>
        </p:nvGraphicFramePr>
        <p:xfrm>
          <a:off x="5833710" y="3857522"/>
          <a:ext cx="6187852" cy="806345"/>
        </p:xfrm>
        <a:graphic>
          <a:graphicData uri="http://schemas.openxmlformats.org/drawingml/2006/table">
            <a:tbl>
              <a:tblPr/>
              <a:tblGrid>
                <a:gridCol w="1432138">
                  <a:extLst>
                    <a:ext uri="{9D8B030D-6E8A-4147-A177-3AD203B41FA5}">
                      <a16:colId xmlns:a16="http://schemas.microsoft.com/office/drawing/2014/main" val="2114309214"/>
                    </a:ext>
                  </a:extLst>
                </a:gridCol>
                <a:gridCol w="4755714">
                  <a:extLst>
                    <a:ext uri="{9D8B030D-6E8A-4147-A177-3AD203B41FA5}">
                      <a16:colId xmlns:a16="http://schemas.microsoft.com/office/drawing/2014/main" val="4168427343"/>
                    </a:ext>
                  </a:extLst>
                </a:gridCol>
              </a:tblGrid>
              <a:tr h="30914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Данные о вакцинации от гриппа пациентов с хроническими заболеваниями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2770738"/>
                  </a:ext>
                </a:extLst>
              </a:tr>
              <a:tr h="3465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ГП № 175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Вакцинировано хроников</a:t>
                      </a:r>
                    </a:p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6147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0826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9621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44504E6F-1746-4C1A-B531-CE76A557A3A0}"/>
              </a:ext>
            </a:extLst>
          </p:cNvPr>
          <p:cNvSpPr/>
          <p:nvPr/>
        </p:nvSpPr>
        <p:spPr>
          <a:xfrm>
            <a:off x="695400" y="639495"/>
            <a:ext cx="4536504" cy="3519729"/>
          </a:xfrm>
          <a:prstGeom prst="rect">
            <a:avLst/>
          </a:prstGeom>
          <a:solidFill>
            <a:srgbClr val="D6DC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6" name="Picture 2" descr="F:\Рабочий стол\6ecb08eafc25e863e26dcfbf4a73e0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231" y="3068960"/>
            <a:ext cx="654556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7328" y="300984"/>
            <a:ext cx="9696400" cy="36004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Основные показатели. Проведение медицинской реабилитации инвалидам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2B5C075-0D82-4FF7-8596-F64BCE485B1C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2">
            <a:extLst>
              <a:ext uri="{FF2B5EF4-FFF2-40B4-BE49-F238E27FC236}">
                <a16:creationId xmlns:a16="http://schemas.microsoft.com/office/drawing/2014/main" id="{88629B9D-9CBD-4FB6-9024-B93139AFEF82}"/>
              </a:ext>
            </a:extLst>
          </p:cNvPr>
          <p:cNvSpPr/>
          <p:nvPr/>
        </p:nvSpPr>
        <p:spPr>
          <a:xfrm>
            <a:off x="173586" y="4205399"/>
            <a:ext cx="5210551" cy="2282950"/>
          </a:xfrm>
          <a:prstGeom prst="rect">
            <a:avLst/>
          </a:prstGeom>
          <a:pattFill prst="dkUpDiag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В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2024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году на учете состояли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16308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инвалидов (в 2023 -   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18247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)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инвалидов.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Из них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16105 – 98,75 %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(в 2023 г, 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16452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90.16%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)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прошли реабилитационные мероприятия: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0" algn="just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на 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3м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этапе (в поликлинике):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marR="0" lvl="2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371600" algn="l"/>
              </a:tabLst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динамическое наблюдение</a:t>
            </a:r>
          </a:p>
          <a:p>
            <a:pPr marL="1143000" marR="0" lvl="2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371600" algn="l"/>
              </a:tabLst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лекарственная терапия</a:t>
            </a:r>
          </a:p>
          <a:p>
            <a:pPr marL="457200" marR="0" lvl="0" indent="0" algn="l" defTabSz="914400" rtl="0" eaLnBrk="0" fontAlgn="base" latinLnBrk="0" hangingPunct="0">
              <a:lnSpc>
                <a:spcPct val="107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на 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2м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этапе (филиалы Московского научно-практического центра медицинской реабилитации, восстановительной и спортивной медицины; Центр патологии речи и </a:t>
            </a: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нейрореабилитации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):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85850" marR="0" lvl="2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371600" algn="l"/>
              </a:tabLst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ЛФК , физиотерапия, водолечение, рефлексотерапия, мануальная терапия</a:t>
            </a:r>
          </a:p>
          <a:p>
            <a:pPr marL="1085850" marR="0" lvl="2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371600" algn="l"/>
              </a:tabLst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занятия с логопедом, медицинским психологом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AFAD5874-FEBA-4FFA-BE7A-92E10FF3D3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848885"/>
              </p:ext>
            </p:extLst>
          </p:nvPr>
        </p:nvGraphicFramePr>
        <p:xfrm>
          <a:off x="5605015" y="609639"/>
          <a:ext cx="6454430" cy="2398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7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9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54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54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54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54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54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54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54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54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914307"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Филиал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Инвалидов </a:t>
                      </a:r>
                      <a:r>
                        <a:rPr lang="en-US" sz="800" dirty="0">
                          <a:latin typeface="+mn-lt"/>
                        </a:rPr>
                        <a:t>I</a:t>
                      </a:r>
                      <a:r>
                        <a:rPr lang="en-US" sz="800" baseline="0" dirty="0">
                          <a:latin typeface="+mn-lt"/>
                        </a:rPr>
                        <a:t> </a:t>
                      </a:r>
                      <a:r>
                        <a:rPr lang="ru-RU" sz="800" baseline="0" dirty="0">
                          <a:latin typeface="+mn-lt"/>
                        </a:rPr>
                        <a:t>группы</a:t>
                      </a:r>
                      <a:endParaRPr lang="ru-RU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Из них прошло реабилитацию, </a:t>
                      </a:r>
                      <a:r>
                        <a:rPr lang="ru-RU" sz="800" dirty="0" err="1">
                          <a:latin typeface="+mn-lt"/>
                        </a:rPr>
                        <a:t>абс</a:t>
                      </a:r>
                      <a:r>
                        <a:rPr lang="ru-RU" sz="800" dirty="0">
                          <a:latin typeface="+mn-lt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>
                          <a:latin typeface="+mn-lt"/>
                        </a:rPr>
                        <a:t>Из них прошло реабилитацию, %</a:t>
                      </a:r>
                    </a:p>
                    <a:p>
                      <a:pPr algn="ctr"/>
                      <a:endParaRPr lang="ru-RU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Инвалидов </a:t>
                      </a:r>
                      <a:r>
                        <a:rPr lang="en-US" sz="800" dirty="0">
                          <a:latin typeface="+mn-lt"/>
                        </a:rPr>
                        <a:t>II</a:t>
                      </a:r>
                      <a:r>
                        <a:rPr lang="en-US" sz="800" baseline="0" dirty="0">
                          <a:latin typeface="+mn-lt"/>
                        </a:rPr>
                        <a:t> </a:t>
                      </a:r>
                      <a:r>
                        <a:rPr lang="ru-RU" sz="800" baseline="0" dirty="0">
                          <a:latin typeface="+mn-lt"/>
                        </a:rPr>
                        <a:t>группы</a:t>
                      </a:r>
                      <a:endParaRPr lang="ru-RU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Из них прошло реабилитацию, </a:t>
                      </a:r>
                      <a:r>
                        <a:rPr lang="ru-RU" sz="800" dirty="0" err="1">
                          <a:latin typeface="+mn-lt"/>
                        </a:rPr>
                        <a:t>абс</a:t>
                      </a:r>
                      <a:r>
                        <a:rPr lang="ru-RU" sz="800" dirty="0">
                          <a:latin typeface="+mn-lt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>
                          <a:latin typeface="+mn-lt"/>
                        </a:rPr>
                        <a:t>Из них прошло реабилитацию,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>
                          <a:latin typeface="+mn-lt"/>
                        </a:rPr>
                        <a:t>Инвалидов </a:t>
                      </a:r>
                      <a:r>
                        <a:rPr lang="en-US" sz="800" dirty="0">
                          <a:latin typeface="+mn-lt"/>
                        </a:rPr>
                        <a:t>III</a:t>
                      </a:r>
                      <a:r>
                        <a:rPr lang="en-US" sz="800" baseline="0" dirty="0">
                          <a:latin typeface="+mn-lt"/>
                        </a:rPr>
                        <a:t> </a:t>
                      </a:r>
                      <a:r>
                        <a:rPr lang="ru-RU" sz="800" baseline="0" dirty="0">
                          <a:latin typeface="+mn-lt"/>
                        </a:rPr>
                        <a:t>группы</a:t>
                      </a:r>
                      <a:endParaRPr lang="ru-RU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latin typeface="+mn-lt"/>
                        </a:rPr>
                        <a:t>Из них прошло реабилитацию, </a:t>
                      </a:r>
                      <a:r>
                        <a:rPr lang="ru-RU" sz="800" dirty="0" err="1">
                          <a:latin typeface="+mn-lt"/>
                        </a:rPr>
                        <a:t>абс</a:t>
                      </a:r>
                      <a:r>
                        <a:rPr lang="ru-RU" sz="800" dirty="0">
                          <a:latin typeface="+mn-lt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>
                          <a:latin typeface="+mn-lt"/>
                        </a:rPr>
                        <a:t>Из них прошло реабилитацию,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7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b="1" kern="120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№ 1 (ул. </a:t>
                      </a:r>
                      <a:r>
                        <a:rPr lang="ru-RU" sz="900" b="1" kern="1200" baseline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Челяб</a:t>
                      </a:r>
                      <a:r>
                        <a:rPr lang="ru-RU" sz="900" b="1" kern="1200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., 16к2)</a:t>
                      </a:r>
                    </a:p>
                  </a:txBody>
                  <a:tcPr marL="68580" marR="68580" marT="0" marB="0" anchor="ctr"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311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302</a:t>
                      </a:r>
                    </a:p>
                  </a:txBody>
                  <a:tcPr marL="68580" marR="68580" marT="0" marB="0" anchor="ctr"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97.1%</a:t>
                      </a:r>
                    </a:p>
                  </a:txBody>
                  <a:tcPr marL="68580" marR="68580" marT="0" marB="0" anchor="ctr"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912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903</a:t>
                      </a:r>
                    </a:p>
                  </a:txBody>
                  <a:tcPr marL="68580" marR="68580" marT="0" marB="0" anchor="ctr"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99%</a:t>
                      </a:r>
                    </a:p>
                  </a:txBody>
                  <a:tcPr marL="68580" marR="68580" marT="0" marB="0" anchor="ctr"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1993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1990</a:t>
                      </a:r>
                    </a:p>
                  </a:txBody>
                  <a:tcPr marL="68580" marR="68580" marT="0" marB="0" anchor="ctr">
                    <a:solidFill>
                      <a:srgbClr val="00B0F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99.8%</a:t>
                      </a:r>
                    </a:p>
                  </a:txBody>
                  <a:tcPr marL="68580" marR="68580" marT="0" marB="0" anchor="ctr">
                    <a:solidFill>
                      <a:srgbClr val="00B0F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9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№1</a:t>
                      </a:r>
                      <a:endParaRPr lang="ru-RU" sz="11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656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641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97.7%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1723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1650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95.7%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3023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3018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99.8%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39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№2</a:t>
                      </a:r>
                      <a:endParaRPr lang="ru-RU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401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387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96.5%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802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798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99.5%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2252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2245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99.6%</a:t>
                      </a:r>
                    </a:p>
                  </a:txBody>
                  <a:tcPr marL="68580" marR="68580" marT="0" marB="0" anchor="ctr">
                    <a:solidFill>
                      <a:schemeClr val="tx2">
                        <a:lumMod val="60000"/>
                        <a:lumOff val="40000"/>
                        <a:alpha val="36863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39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№3</a:t>
                      </a:r>
                      <a:endParaRPr lang="ru-RU" sz="11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AD6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425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AD6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371</a:t>
                      </a:r>
                    </a:p>
                  </a:txBody>
                  <a:tcPr marL="68580" marR="68580" marT="0" marB="0" anchor="ctr">
                    <a:solidFill>
                      <a:srgbClr val="7AD6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87.2%</a:t>
                      </a:r>
                    </a:p>
                  </a:txBody>
                  <a:tcPr marL="68580" marR="68580" marT="0" marB="0" anchor="ctr">
                    <a:solidFill>
                      <a:srgbClr val="7AD6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945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AD6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938</a:t>
                      </a:r>
                    </a:p>
                  </a:txBody>
                  <a:tcPr marL="68580" marR="68580" marT="0" marB="0" anchor="ctr">
                    <a:solidFill>
                      <a:srgbClr val="7AD6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99.2%</a:t>
                      </a:r>
                    </a:p>
                  </a:txBody>
                  <a:tcPr marL="68580" marR="68580" marT="0" marB="0" anchor="ctr">
                    <a:solidFill>
                      <a:srgbClr val="7AD6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2865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7AD6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2862</a:t>
                      </a:r>
                    </a:p>
                  </a:txBody>
                  <a:tcPr marL="68580" marR="68580" marT="0" marB="0" anchor="ctr">
                    <a:solidFill>
                      <a:srgbClr val="7AD6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99.9%</a:t>
                      </a:r>
                    </a:p>
                  </a:txBody>
                  <a:tcPr marL="68580" marR="68580" marT="0" marB="0" anchor="ctr">
                    <a:solidFill>
                      <a:srgbClr val="7AD6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3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100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1793</a:t>
                      </a:r>
                      <a:endParaRPr lang="ru-RU" sz="1100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1701</a:t>
                      </a: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86.2%</a:t>
                      </a: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4382</a:t>
                      </a:r>
                      <a:endParaRPr lang="ru-RU" sz="1100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4289</a:t>
                      </a: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97.8%</a:t>
                      </a: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10133</a:t>
                      </a:r>
                      <a:endParaRPr lang="ru-RU" sz="1100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10115</a:t>
                      </a: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99.8%</a:t>
                      </a:r>
                    </a:p>
                  </a:txBody>
                  <a:tcPr marL="68580" marR="68580" marT="0" marB="0" anchor="ctr">
                    <a:solidFill>
                      <a:srgbClr val="49BED8">
                        <a:alpha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5" name="Таблица 24">
            <a:extLst>
              <a:ext uri="{FF2B5EF4-FFF2-40B4-BE49-F238E27FC236}">
                <a16:creationId xmlns:a16="http://schemas.microsoft.com/office/drawing/2014/main" id="{2B1142D9-9D94-4DE8-8176-91578EABC6AA}"/>
              </a:ext>
            </a:extLst>
          </p:cNvPr>
          <p:cNvGraphicFramePr>
            <a:graphicFrameLocks noGrp="1"/>
          </p:cNvGraphicFramePr>
          <p:nvPr/>
        </p:nvGraphicFramePr>
        <p:xfrm>
          <a:off x="5663952" y="3476230"/>
          <a:ext cx="3565815" cy="3086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495">
                  <a:extLst>
                    <a:ext uri="{9D8B030D-6E8A-4147-A177-3AD203B41FA5}">
                      <a16:colId xmlns:a16="http://schemas.microsoft.com/office/drawing/2014/main" val="2863266574"/>
                    </a:ext>
                  </a:extLst>
                </a:gridCol>
              </a:tblGrid>
              <a:tr h="252344"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91443" marR="91443" marT="45741" marB="45741"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427">
                <a:tc>
                  <a:txBody>
                    <a:bodyPr/>
                    <a:lstStyle/>
                    <a:p>
                      <a:pPr algn="l"/>
                      <a:r>
                        <a:rPr lang="ru-RU" sz="1050" b="1" dirty="0"/>
                        <a:t>Впервые признаны инвалидами</a:t>
                      </a:r>
                    </a:p>
                  </a:txBody>
                  <a:tcPr marL="91443" marR="91443" marT="45741" marB="45741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634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397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733349"/>
                  </a:ext>
                </a:extLst>
              </a:tr>
              <a:tr h="428191">
                <a:tc>
                  <a:txBody>
                    <a:bodyPr/>
                    <a:lstStyle/>
                    <a:p>
                      <a:pPr algn="l"/>
                      <a:r>
                        <a:rPr lang="ru-RU" sz="1050" b="1" dirty="0"/>
                        <a:t>Признаны трудоспособными (группа не определена)</a:t>
                      </a:r>
                    </a:p>
                  </a:txBody>
                  <a:tcPr marL="91443" marR="91443" marT="45741" marB="45741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555555"/>
                  </a:ext>
                </a:extLst>
              </a:tr>
              <a:tr h="307427">
                <a:tc>
                  <a:txBody>
                    <a:bodyPr/>
                    <a:lstStyle/>
                    <a:p>
                      <a:pPr algn="l"/>
                      <a:r>
                        <a:rPr lang="ru-RU" sz="1050" b="1" dirty="0"/>
                        <a:t>Повторно направлены на МСЭ</a:t>
                      </a:r>
                    </a:p>
                  </a:txBody>
                  <a:tcPr marL="91443" marR="91443" marT="45741" marB="45741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511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294105"/>
                  </a:ext>
                </a:extLst>
              </a:tr>
              <a:tr h="307427">
                <a:tc>
                  <a:txBody>
                    <a:bodyPr/>
                    <a:lstStyle/>
                    <a:p>
                      <a:pPr algn="l"/>
                      <a:r>
                        <a:rPr lang="ru-RU" sz="1000" b="1" dirty="0"/>
                        <a:t>Выдано санаторно-курортных справок</a:t>
                      </a:r>
                    </a:p>
                  </a:txBody>
                  <a:tcPr marL="91443" marR="91443" marT="45741" marB="45741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4932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2278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427">
                <a:tc>
                  <a:txBody>
                    <a:bodyPr/>
                    <a:lstStyle/>
                    <a:p>
                      <a:pPr algn="l"/>
                      <a:r>
                        <a:rPr lang="ru-RU" sz="1050" b="1" dirty="0"/>
                        <a:t>Выдано санаторно-курортных карт</a:t>
                      </a:r>
                    </a:p>
                  </a:txBody>
                  <a:tcPr marL="91443" marR="91443" marT="45741" marB="45741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3625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2099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427">
                <a:tc>
                  <a:txBody>
                    <a:bodyPr/>
                    <a:lstStyle/>
                    <a:p>
                      <a:pPr algn="l"/>
                      <a:r>
                        <a:rPr lang="ru-RU" sz="1050" b="1" dirty="0"/>
                        <a:t>Прошли лечение в санатории</a:t>
                      </a:r>
                    </a:p>
                  </a:txBody>
                  <a:tcPr marL="91443" marR="91443" marT="45741" marB="45741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1984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2081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2630">
                <a:tc>
                  <a:txBody>
                    <a:bodyPr/>
                    <a:lstStyle/>
                    <a:p>
                      <a:pPr algn="l"/>
                      <a:r>
                        <a:rPr lang="ru-RU" sz="1000" b="1" dirty="0"/>
                        <a:t>Прошли реабилитационные мероприятия в рамках ИПРА</a:t>
                      </a:r>
                    </a:p>
                  </a:txBody>
                  <a:tcPr marL="91443" marR="91443" marT="45741" marB="45741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4254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4254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685377"/>
                  </a:ext>
                </a:extLst>
              </a:tr>
              <a:tr h="307427">
                <a:tc>
                  <a:txBody>
                    <a:bodyPr/>
                    <a:lstStyle/>
                    <a:p>
                      <a:pPr algn="l"/>
                      <a:endParaRPr lang="ru-RU" sz="1050" b="1" dirty="0"/>
                    </a:p>
                  </a:txBody>
                  <a:tcPr marL="91443" marR="91443" marT="45741" marB="45741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429867"/>
                  </a:ext>
                </a:extLst>
              </a:tr>
            </a:tbl>
          </a:graphicData>
        </a:graphic>
      </p:graphicFrame>
      <p:cxnSp>
        <p:nvCxnSpPr>
          <p:cNvPr id="36" name="Соединитель: уступ 2">
            <a:extLst>
              <a:ext uri="{FF2B5EF4-FFF2-40B4-BE49-F238E27FC236}">
                <a16:creationId xmlns:a16="http://schemas.microsoft.com/office/drawing/2014/main" id="{E686532B-172A-4E6C-8B75-D54F30D9657F}"/>
              </a:ext>
            </a:extLst>
          </p:cNvPr>
          <p:cNvCxnSpPr>
            <a:cxnSpLocks/>
          </p:cNvCxnSpPr>
          <p:nvPr/>
        </p:nvCxnSpPr>
        <p:spPr>
          <a:xfrm flipV="1">
            <a:off x="5348162" y="2143708"/>
            <a:ext cx="312519" cy="356425"/>
          </a:xfrm>
          <a:prstGeom prst="bentConnector3">
            <a:avLst>
              <a:gd name="adj1" fmla="val 50000"/>
            </a:avLst>
          </a:prstGeom>
          <a:ln w="76200">
            <a:solidFill>
              <a:srgbClr val="D6DCE5"/>
            </a:solidFill>
            <a:headEnd type="diamond" w="med" len="med"/>
            <a:tailEnd type="diamond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9AAC0F72-2917-4BC7-A57F-D1F6910A21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5482651"/>
              </p:ext>
            </p:extLst>
          </p:nvPr>
        </p:nvGraphicFramePr>
        <p:xfrm>
          <a:off x="647736" y="609638"/>
          <a:ext cx="4584168" cy="3549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10398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7327" y="260648"/>
            <a:ext cx="11984173" cy="330678"/>
          </a:xfrm>
        </p:spPr>
        <p:txBody>
          <a:bodyPr>
            <a:no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Основные показатели. Инвалиды и участники ВОВ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 ГБУЗ «ГП № 175 ДЗМ» 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3EDF78ED-5237-456A-AE16-6792E5D4D96D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id="{EB5603BB-C2D5-4A7A-BC28-E3C6C25C2FF1}"/>
              </a:ext>
            </a:extLst>
          </p:cNvPr>
          <p:cNvGraphicFramePr>
            <a:graphicFrameLocks noGrp="1"/>
          </p:cNvGraphicFramePr>
          <p:nvPr/>
        </p:nvGraphicFramePr>
        <p:xfrm>
          <a:off x="263352" y="652668"/>
          <a:ext cx="6342592" cy="55526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9735">
                  <a:extLst>
                    <a:ext uri="{9D8B030D-6E8A-4147-A177-3AD203B41FA5}">
                      <a16:colId xmlns:a16="http://schemas.microsoft.com/office/drawing/2014/main" val="3664393360"/>
                    </a:ext>
                  </a:extLst>
                </a:gridCol>
                <a:gridCol w="1115823">
                  <a:extLst>
                    <a:ext uri="{9D8B030D-6E8A-4147-A177-3AD203B41FA5}">
                      <a16:colId xmlns:a16="http://schemas.microsoft.com/office/drawing/2014/main" val="661222256"/>
                    </a:ext>
                  </a:extLst>
                </a:gridCol>
                <a:gridCol w="502954">
                  <a:extLst>
                    <a:ext uri="{9D8B030D-6E8A-4147-A177-3AD203B41FA5}">
                      <a16:colId xmlns:a16="http://schemas.microsoft.com/office/drawing/2014/main" val="2982851735"/>
                    </a:ext>
                  </a:extLst>
                </a:gridCol>
                <a:gridCol w="1001637">
                  <a:extLst>
                    <a:ext uri="{9D8B030D-6E8A-4147-A177-3AD203B41FA5}">
                      <a16:colId xmlns:a16="http://schemas.microsoft.com/office/drawing/2014/main" val="3551816648"/>
                    </a:ext>
                  </a:extLst>
                </a:gridCol>
                <a:gridCol w="732443">
                  <a:extLst>
                    <a:ext uri="{9D8B030D-6E8A-4147-A177-3AD203B41FA5}">
                      <a16:colId xmlns:a16="http://schemas.microsoft.com/office/drawing/2014/main" val="161944562"/>
                    </a:ext>
                  </a:extLst>
                </a:gridCol>
              </a:tblGrid>
              <a:tr h="7132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Категория: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Участников ВОВ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Инвалидов ВОВ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816621"/>
                  </a:ext>
                </a:extLst>
              </a:tr>
              <a:tr h="9099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Состоит под диспансерным наблюдением на декабрь 2024 года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525" marR="9525" marT="9525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080639"/>
                  </a:ext>
                </a:extLst>
              </a:tr>
              <a:tr h="5129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в том числе по группам инвалидности: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9525" marR="9525" marT="9525" marB="0" anchor="ctr"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kumimoji="0" lang="ru-RU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147539"/>
                  </a:ext>
                </a:extLst>
              </a:tr>
              <a:tr h="51290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  <a:latin typeface="Roboto" panose="02000000000000000000"/>
                        </a:rPr>
                        <a:t>I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5,9%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33%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8926615"/>
                  </a:ext>
                </a:extLst>
              </a:tr>
              <a:tr h="51290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  <a:latin typeface="Roboto" panose="02000000000000000000"/>
                        </a:rPr>
                        <a:t>II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70,6%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>
                          <a:effectLst/>
                        </a:rPr>
                        <a:t>67%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11840"/>
                  </a:ext>
                </a:extLst>
              </a:tr>
              <a:tr h="51290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u="none" strike="noStrike" dirty="0">
                          <a:effectLst/>
                          <a:latin typeface="Roboto" panose="02000000000000000000"/>
                        </a:rPr>
                        <a:t>III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23,5%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0%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4351177"/>
                  </a:ext>
                </a:extLst>
              </a:tr>
              <a:tr h="9538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Охвачено комплексными медицинскими осмотрами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51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100%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100%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2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013534"/>
                  </a:ext>
                </a:extLst>
              </a:tr>
              <a:tr h="8953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Получили стационарное лечение </a:t>
                      </a:r>
                    </a:p>
                    <a:p>
                      <a:pPr algn="ctr" fontAlgn="ctr"/>
                      <a:endParaRPr lang="ru-RU" sz="12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Получили санаторно-курортное лечение</a:t>
                      </a: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  <a:p>
                      <a:pPr algn="ctr" fontAlgn="ctr"/>
                      <a:endParaRPr lang="ru-RU" sz="1200" b="0" i="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  <a:p>
                      <a:pPr algn="ctr" fontAlgn="ctr"/>
                      <a:endParaRPr lang="ru-RU" sz="1200" b="0" i="0" u="none" strike="noStrike" dirty="0">
                        <a:solidFill>
                          <a:schemeClr val="dk1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11,8%</a:t>
                      </a:r>
                    </a:p>
                    <a:p>
                      <a:pPr algn="ctr" fontAlgn="ctr"/>
                      <a:endParaRPr lang="ru-RU" sz="12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ru-RU" sz="1200" b="1" u="none" strike="noStrike" dirty="0">
                          <a:effectLst/>
                        </a:rPr>
                        <a:t>15,7%</a:t>
                      </a: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</a:t>
                      </a:r>
                    </a:p>
                    <a:p>
                      <a:pPr algn="ctr" fontAlgn="ctr"/>
                      <a:endParaRPr lang="ru-RU" sz="1200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0</a:t>
                      </a:r>
                    </a:p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0%</a:t>
                      </a:r>
                    </a:p>
                    <a:p>
                      <a:pPr algn="ctr" fontAlgn="b"/>
                      <a:endParaRPr lang="ru-RU" sz="1200" b="1" u="none" strike="noStrike" dirty="0">
                        <a:effectLst/>
                      </a:endParaRPr>
                    </a:p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0%</a:t>
                      </a:r>
                    </a:p>
                    <a:p>
                      <a:pPr algn="ctr" fontAlgn="b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tint val="4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216092"/>
                  </a:ext>
                </a:extLst>
              </a:tr>
            </a:tbl>
          </a:graphicData>
        </a:graphic>
      </p:graphicFrame>
      <p:graphicFrame>
        <p:nvGraphicFramePr>
          <p:cNvPr id="20" name="Диаграмма 19">
            <a:extLst>
              <a:ext uri="{FF2B5EF4-FFF2-40B4-BE49-F238E27FC236}">
                <a16:creationId xmlns:a16="http://schemas.microsoft.com/office/drawing/2014/main" id="{CA624755-1F24-48EE-A3FF-53CF644C38BC}"/>
              </a:ext>
            </a:extLst>
          </p:cNvPr>
          <p:cNvGraphicFramePr/>
          <p:nvPr/>
        </p:nvGraphicFramePr>
        <p:xfrm>
          <a:off x="7353176" y="592102"/>
          <a:ext cx="4472824" cy="2603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197FE6-DC3F-42C7-A6A2-024FFC2BAE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99" b="23500"/>
          <a:stretch/>
        </p:blipFill>
        <p:spPr>
          <a:xfrm>
            <a:off x="7752184" y="2996952"/>
            <a:ext cx="3546123" cy="28368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48739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7">
            <a:extLst>
              <a:ext uri="{FF2B5EF4-FFF2-40B4-BE49-F238E27FC236}">
                <a16:creationId xmlns:a16="http://schemas.microsoft.com/office/drawing/2014/main" id="{1158B5F4-979A-4601-A43C-C2C03A98F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2117"/>
            <a:ext cx="4876774" cy="3657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Заголовок 1">
            <a:extLst>
              <a:ext uri="{FF2B5EF4-FFF2-40B4-BE49-F238E27FC236}">
                <a16:creationId xmlns:a16="http://schemas.microsoft.com/office/drawing/2014/main" id="{D849595A-6454-4FA4-9EF8-D29DCC543F9A}"/>
              </a:ext>
            </a:extLst>
          </p:cNvPr>
          <p:cNvSpPr txBox="1">
            <a:spLocks/>
          </p:cNvSpPr>
          <p:nvPr/>
        </p:nvSpPr>
        <p:spPr bwMode="auto">
          <a:xfrm>
            <a:off x="767408" y="373664"/>
            <a:ext cx="10585176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latin typeface="Roboto"/>
                <a:ea typeface="Roboto"/>
                <a:cs typeface="Roboto"/>
              </a:rPr>
              <a:t>Льготное лекарственное обеспечение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0313BE-8C77-4F2A-9513-E24FEFA6F361}"/>
              </a:ext>
            </a:extLst>
          </p:cNvPr>
          <p:cNvSpPr txBox="1"/>
          <p:nvPr/>
        </p:nvSpPr>
        <p:spPr>
          <a:xfrm>
            <a:off x="4969424" y="994539"/>
            <a:ext cx="633670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/>
              <a:t>В 2024 году на обслуживании в ГБУЗ ГП № 175 ДЗМ» состояло </a:t>
            </a:r>
            <a:r>
              <a:rPr lang="ru-RU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16 010 </a:t>
            </a:r>
            <a:r>
              <a:rPr lang="ru-RU" dirty="0"/>
              <a:t>пациентов, подлежащих льготному лекарственному обеспечению.</a:t>
            </a:r>
          </a:p>
          <a:p>
            <a:pPr algn="just">
              <a:defRPr/>
            </a:pPr>
            <a:endParaRPr lang="ru-RU" dirty="0"/>
          </a:p>
          <a:p>
            <a:pPr algn="just">
              <a:defRPr/>
            </a:pPr>
            <a:r>
              <a:rPr lang="ru-RU" dirty="0"/>
              <a:t>Из них: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5 192</a:t>
            </a:r>
            <a:r>
              <a:rPr lang="ru-RU" b="1" dirty="0"/>
              <a:t> </a:t>
            </a:r>
            <a:r>
              <a:rPr lang="ru-RU" dirty="0"/>
              <a:t>имеющих федеральную льготу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12 694</a:t>
            </a:r>
            <a:r>
              <a:rPr lang="ru-RU" dirty="0"/>
              <a:t> имеющих региональную льготу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F8E75AF-F03E-4FAA-ADAB-2C59FCD3C2B0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Диаграмма 25">
            <a:extLst>
              <a:ext uri="{FF2B5EF4-FFF2-40B4-BE49-F238E27FC236}">
                <a16:creationId xmlns:a16="http://schemas.microsoft.com/office/drawing/2014/main" id="{BA40ADCE-DF60-4884-99C6-DF6EF82F4D76}"/>
              </a:ext>
            </a:extLst>
          </p:cNvPr>
          <p:cNvGraphicFramePr/>
          <p:nvPr/>
        </p:nvGraphicFramePr>
        <p:xfrm>
          <a:off x="3958396" y="3335660"/>
          <a:ext cx="3120183" cy="2821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3" name="Диаграмма 42">
            <a:extLst>
              <a:ext uri="{FF2B5EF4-FFF2-40B4-BE49-F238E27FC236}">
                <a16:creationId xmlns:a16="http://schemas.microsoft.com/office/drawing/2014/main" id="{F84CAF19-65C6-49FC-A2DD-352DF44BAA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1947189"/>
              </p:ext>
            </p:extLst>
          </p:nvPr>
        </p:nvGraphicFramePr>
        <p:xfrm>
          <a:off x="6826159" y="3068016"/>
          <a:ext cx="5146801" cy="341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D5D3D97C-3127-470B-B3AE-003B2786E0F2}"/>
              </a:ext>
            </a:extLst>
          </p:cNvPr>
          <p:cNvSpPr txBox="1"/>
          <p:nvPr/>
        </p:nvSpPr>
        <p:spPr>
          <a:xfrm>
            <a:off x="2091087" y="4326677"/>
            <a:ext cx="1300306" cy="595908"/>
          </a:xfrm>
          <a:prstGeom prst="roundRect">
            <a:avLst/>
          </a:prstGeom>
          <a:noFill/>
          <a:ln w="2857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275" endPos="40000" dist="1016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226 970 </a:t>
            </a:r>
            <a:r>
              <a:rPr lang="ru-RU" sz="1100" dirty="0">
                <a:solidFill>
                  <a:schemeClr val="tx1"/>
                </a:solidFill>
              </a:rPr>
              <a:t>рецепт</a:t>
            </a:r>
          </a:p>
        </p:txBody>
      </p:sp>
      <p:cxnSp>
        <p:nvCxnSpPr>
          <p:cNvPr id="41" name="Соединитель: уступ 40">
            <a:extLst>
              <a:ext uri="{FF2B5EF4-FFF2-40B4-BE49-F238E27FC236}">
                <a16:creationId xmlns:a16="http://schemas.microsoft.com/office/drawing/2014/main" id="{3493985C-614D-4CDE-849C-F51ACA83F9B6}"/>
              </a:ext>
            </a:extLst>
          </p:cNvPr>
          <p:cNvCxnSpPr>
            <a:cxnSpLocks/>
            <a:endCxn id="39" idx="3"/>
          </p:cNvCxnSpPr>
          <p:nvPr/>
        </p:nvCxnSpPr>
        <p:spPr>
          <a:xfrm rot="10800000" flipV="1">
            <a:off x="3391393" y="4080333"/>
            <a:ext cx="951290" cy="544298"/>
          </a:xfrm>
          <a:prstGeom prst="bentConnector3">
            <a:avLst>
              <a:gd name="adj1" fmla="val 50000"/>
            </a:avLst>
          </a:prstGeom>
          <a:ln w="57150">
            <a:headEnd type="diamond" w="med" len="med"/>
            <a:tailEnd type="diamond" w="med" len="med"/>
          </a:ln>
          <a:effectLst>
            <a:glow rad="88900">
              <a:schemeClr val="accent1">
                <a:lumMod val="40000"/>
                <a:lumOff val="60000"/>
                <a:alpha val="70000"/>
              </a:schemeClr>
            </a:glow>
            <a:reflection blurRad="6350" stA="50000" endA="275" endPos="40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B610CF8-176D-4193-BDEF-486B7706B938}"/>
              </a:ext>
            </a:extLst>
          </p:cNvPr>
          <p:cNvSpPr txBox="1"/>
          <p:nvPr/>
        </p:nvSpPr>
        <p:spPr>
          <a:xfrm>
            <a:off x="10965894" y="4676238"/>
            <a:ext cx="900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Филиал 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E6A7DA-0B4D-44EC-A6AD-0AAA3BF4B9AC}"/>
              </a:ext>
            </a:extLst>
          </p:cNvPr>
          <p:cNvSpPr txBox="1"/>
          <p:nvPr/>
        </p:nvSpPr>
        <p:spPr>
          <a:xfrm>
            <a:off x="8040820" y="4583906"/>
            <a:ext cx="1042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ул. </a:t>
            </a:r>
            <a:r>
              <a:rPr lang="ru-RU" sz="1200" dirty="0" err="1"/>
              <a:t>Челяб</a:t>
            </a:r>
            <a:r>
              <a:rPr lang="ru-RU" sz="1200" dirty="0"/>
              <a:t>., 16к2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C35BEC-9347-4ADF-A2EB-C4FCAA9DCC94}"/>
              </a:ext>
            </a:extLst>
          </p:cNvPr>
          <p:cNvSpPr txBox="1"/>
          <p:nvPr/>
        </p:nvSpPr>
        <p:spPr>
          <a:xfrm>
            <a:off x="218926" y="4233034"/>
            <a:ext cx="1300306" cy="970478"/>
          </a:xfrm>
          <a:prstGeom prst="roundRect">
            <a:avLst/>
          </a:prstGeom>
          <a:noFill/>
          <a:ln w="2857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275" endPos="40000" dist="1016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</a:t>
            </a:r>
          </a:p>
          <a:p>
            <a:pPr algn="ctr"/>
            <a:r>
              <a:rPr lang="ru-RU" sz="1100" dirty="0">
                <a:solidFill>
                  <a:schemeClr val="tx1"/>
                </a:solidFill>
              </a:rPr>
              <a:t>рецептов на один полис</a:t>
            </a:r>
          </a:p>
          <a:p>
            <a:pPr algn="ctr"/>
            <a:r>
              <a:rPr lang="ru-RU" sz="1100" dirty="0">
                <a:solidFill>
                  <a:schemeClr val="tx1"/>
                </a:solidFill>
              </a:rPr>
              <a:t>в среднем по АЦ</a:t>
            </a: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832CC11E-7DCD-46B6-AFA2-BF705DBCEE9A}"/>
              </a:ext>
            </a:extLst>
          </p:cNvPr>
          <p:cNvCxnSpPr>
            <a:endCxn id="14" idx="3"/>
          </p:cNvCxnSpPr>
          <p:nvPr/>
        </p:nvCxnSpPr>
        <p:spPr>
          <a:xfrm flipH="1">
            <a:off x="1519232" y="4624631"/>
            <a:ext cx="567004" cy="93642"/>
          </a:xfrm>
          <a:prstGeom prst="straightConnector1">
            <a:avLst/>
          </a:prstGeom>
          <a:ln w="38100">
            <a:solidFill>
              <a:srgbClr val="48BBD5"/>
            </a:solidFill>
            <a:headEnd type="diamond" w="med" len="med"/>
            <a:tailEnd type="diamond" w="med" len="med"/>
          </a:ln>
          <a:effectLst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31D88D6-1E7A-E4B8-D33A-8F0D30413648}"/>
              </a:ext>
            </a:extLst>
          </p:cNvPr>
          <p:cNvSpPr txBox="1"/>
          <p:nvPr/>
        </p:nvSpPr>
        <p:spPr>
          <a:xfrm>
            <a:off x="10057096" y="4676238"/>
            <a:ext cx="900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Филиал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B57462-99F5-1D08-CFD5-F5995BEF9163}"/>
              </a:ext>
            </a:extLst>
          </p:cNvPr>
          <p:cNvSpPr txBox="1"/>
          <p:nvPr/>
        </p:nvSpPr>
        <p:spPr>
          <a:xfrm>
            <a:off x="9114313" y="4676238"/>
            <a:ext cx="9006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Филиал 1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858220B-DE86-80A0-D8A8-00A6C272B7FD}"/>
              </a:ext>
            </a:extLst>
          </p:cNvPr>
          <p:cNvSpPr/>
          <p:nvPr/>
        </p:nvSpPr>
        <p:spPr>
          <a:xfrm>
            <a:off x="11352584" y="116632"/>
            <a:ext cx="576064" cy="593453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Соединитель: уступ 9">
            <a:extLst>
              <a:ext uri="{FF2B5EF4-FFF2-40B4-BE49-F238E27FC236}">
                <a16:creationId xmlns:a16="http://schemas.microsoft.com/office/drawing/2014/main" id="{5F16DFE0-8047-AAA0-2BB5-515A8628D139}"/>
              </a:ext>
            </a:extLst>
          </p:cNvPr>
          <p:cNvCxnSpPr>
            <a:cxnSpLocks/>
          </p:cNvCxnSpPr>
          <p:nvPr/>
        </p:nvCxnSpPr>
        <p:spPr>
          <a:xfrm rot="10800000">
            <a:off x="6714792" y="4080336"/>
            <a:ext cx="1422985" cy="591117"/>
          </a:xfrm>
          <a:prstGeom prst="bentConnector3">
            <a:avLst>
              <a:gd name="adj1" fmla="val 50000"/>
            </a:avLst>
          </a:prstGeom>
          <a:ln w="57150">
            <a:headEnd type="diamond" w="med" len="med"/>
            <a:tailEnd type="diamond" w="med" len="med"/>
          </a:ln>
          <a:effectLst>
            <a:glow rad="88900">
              <a:schemeClr val="accent1">
                <a:lumMod val="40000"/>
                <a:lumOff val="60000"/>
                <a:alpha val="70000"/>
              </a:schemeClr>
            </a:glow>
            <a:reflection blurRad="6350" stA="50000" endA="275" endPos="40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5096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7">
            <a:extLst>
              <a:ext uri="{FF2B5EF4-FFF2-40B4-BE49-F238E27FC236}">
                <a16:creationId xmlns:a16="http://schemas.microsoft.com/office/drawing/2014/main" id="{1158B5F4-979A-4601-A43C-C2C03A98F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7801" y="4272248"/>
            <a:ext cx="3259286" cy="1731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1158B5F4-979A-4601-A43C-C2C03A98F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099" y="2526508"/>
            <a:ext cx="2663076" cy="1710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>
            <a:extLst>
              <a:ext uri="{FF2B5EF4-FFF2-40B4-BE49-F238E27FC236}">
                <a16:creationId xmlns:a16="http://schemas.microsoft.com/office/drawing/2014/main" id="{1158B5F4-979A-4601-A43C-C2C03A98F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099" y="630714"/>
            <a:ext cx="3796640" cy="1843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Заголовок 1">
            <a:extLst>
              <a:ext uri="{FF2B5EF4-FFF2-40B4-BE49-F238E27FC236}">
                <a16:creationId xmlns:a16="http://schemas.microsoft.com/office/drawing/2014/main" id="{D849595A-6454-4FA4-9EF8-D29DCC543F9A}"/>
              </a:ext>
            </a:extLst>
          </p:cNvPr>
          <p:cNvSpPr txBox="1">
            <a:spLocks/>
          </p:cNvSpPr>
          <p:nvPr/>
        </p:nvSpPr>
        <p:spPr bwMode="auto">
          <a:xfrm>
            <a:off x="3559931" y="248684"/>
            <a:ext cx="442051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Roboto"/>
                <a:ea typeface="Roboto"/>
                <a:cs typeface="Roboto"/>
              </a:rPr>
              <a:t>Медицинская профилактика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0313BE-8C77-4F2A-9513-E24FEFA6F361}"/>
              </a:ext>
            </a:extLst>
          </p:cNvPr>
          <p:cNvSpPr txBox="1"/>
          <p:nvPr/>
        </p:nvSpPr>
        <p:spPr>
          <a:xfrm>
            <a:off x="4050712" y="557735"/>
            <a:ext cx="7726619" cy="2076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/>
              <a:t>	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Каждый прикреплённый пациент может пройти диспансеризацию (базовый чек-ап) или профилактический  медицинский  осмотр, а также углубленную диспансеризацию после перенесённой новой коронавирусной инфекции COVID -19 по  заявлению  пациента. </a:t>
            </a:r>
          </a:p>
          <a:p>
            <a:r>
              <a:rPr lang="ru-RU" sz="1400" dirty="0">
                <a:effectLst/>
              </a:rPr>
              <a:t>	</a:t>
            </a:r>
            <a:r>
              <a:rPr lang="ru-RU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отделении  медицинской  профилактики  и кабинетах медицинской  профилактики  организована работа по оптимальному маршруту, что позволяет выполнить весь регламент обследования быстро и информативно. Полученных результатов будет достаточно для определения группы здоровья, дальнейших рекомендаций, а также назначения дополнительных обследований</a:t>
            </a:r>
            <a:endParaRPr lang="ru-RU" sz="1400" dirty="0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F8E75AF-F03E-4FAA-ADAB-2C59FCD3C2B0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D5D3D97C-3127-470B-B3AE-003B2786E0F2}"/>
              </a:ext>
            </a:extLst>
          </p:cNvPr>
          <p:cNvSpPr txBox="1"/>
          <p:nvPr/>
        </p:nvSpPr>
        <p:spPr>
          <a:xfrm>
            <a:off x="4312440" y="2619934"/>
            <a:ext cx="3514652" cy="2247424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275" endPos="40000" dist="1016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Всего в 2024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</a:rPr>
              <a:t>диспансеризацию прошли</a:t>
            </a:r>
          </a:p>
          <a:p>
            <a:pPr algn="ctr"/>
            <a:r>
              <a:rPr lang="ru-RU" sz="3600" b="1" dirty="0">
                <a:ln w="0"/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127 594 </a:t>
            </a:r>
            <a:r>
              <a:rPr lang="ru-RU" sz="2400" b="1" dirty="0">
                <a:ln w="0"/>
                <a:solidFill>
                  <a:schemeClr val="tx1"/>
                </a:solidFill>
              </a:rPr>
              <a:t>пациента</a:t>
            </a:r>
          </a:p>
          <a:p>
            <a:pPr algn="ctr"/>
            <a:r>
              <a:rPr lang="ru-RU" sz="2400" b="1" dirty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(100% от плана)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1" name="Соединитель: уступ 40">
            <a:extLst>
              <a:ext uri="{FF2B5EF4-FFF2-40B4-BE49-F238E27FC236}">
                <a16:creationId xmlns:a16="http://schemas.microsoft.com/office/drawing/2014/main" id="{3493985C-614D-4CDE-849C-F51ACA83F9B6}"/>
              </a:ext>
            </a:extLst>
          </p:cNvPr>
          <p:cNvCxnSpPr>
            <a:cxnSpLocks/>
          </p:cNvCxnSpPr>
          <p:nvPr/>
        </p:nvCxnSpPr>
        <p:spPr>
          <a:xfrm rot="10800000">
            <a:off x="7914022" y="3094894"/>
            <a:ext cx="486234" cy="478123"/>
          </a:xfrm>
          <a:prstGeom prst="bentConnector3">
            <a:avLst>
              <a:gd name="adj1" fmla="val 50000"/>
            </a:avLst>
          </a:prstGeom>
          <a:ln w="57150">
            <a:solidFill>
              <a:schemeClr val="accent5"/>
            </a:solidFill>
            <a:headEnd type="diamond" w="med" len="med"/>
            <a:tailEnd type="diamond" w="med" len="med"/>
          </a:ln>
          <a:effectLst>
            <a:glow rad="88900">
              <a:schemeClr val="accent1">
                <a:lumMod val="40000"/>
                <a:lumOff val="60000"/>
                <a:alpha val="70000"/>
              </a:schemeClr>
            </a:glow>
            <a:reflection blurRad="6350" stA="50000" endA="275" endPos="40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264360" y="5877272"/>
            <a:ext cx="6739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В филиалах ГБУЗ «ГП №175 ДЗМ» кабинеты медицинской профилактики работают по будням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8.00 до 20.00</a:t>
            </a:r>
            <a:r>
              <a:rPr lang="ru-RU" sz="1400" b="1" dirty="0"/>
              <a:t>, </a:t>
            </a:r>
            <a:r>
              <a:rPr lang="ru-RU" sz="1400" dirty="0"/>
              <a:t>в субботу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9.00 до 18.00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 воскресенье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9.00 до 16.00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4E08F9B2-869C-BDD3-52E0-1F3D577D2A1D}"/>
              </a:ext>
            </a:extLst>
          </p:cNvPr>
          <p:cNvGraphicFramePr/>
          <p:nvPr/>
        </p:nvGraphicFramePr>
        <p:xfrm>
          <a:off x="8274022" y="2461659"/>
          <a:ext cx="3950239" cy="30748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869710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D302A3-F523-436A-9353-45D6BE18E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6161"/>
            <a:ext cx="5332120" cy="3845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000" dirty="0">
                <a:latin typeface="Roboto"/>
              </a:rPr>
              <a:t>Проект «</a:t>
            </a:r>
            <a:r>
              <a:rPr lang="ru-RU" sz="2000" dirty="0">
                <a:latin typeface="Roboto"/>
                <a:ea typeface="Calibri" panose="020F0502020204030204" pitchFamily="34" charset="0"/>
                <a:cs typeface="Calibri" panose="020F0502020204030204" pitchFamily="34" charset="0"/>
              </a:rPr>
              <a:t>Персональный помощник</a:t>
            </a:r>
            <a:r>
              <a:rPr lang="ru-RU" sz="2000" dirty="0">
                <a:latin typeface="Roboto"/>
              </a:rPr>
              <a:t>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276AF90-42F6-4254-A951-8931234BAA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72" y="764704"/>
            <a:ext cx="6185629" cy="3485284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046801-D415-4F56-8E15-373241DC4DB4}"/>
              </a:ext>
            </a:extLst>
          </p:cNvPr>
          <p:cNvSpPr/>
          <p:nvPr/>
        </p:nvSpPr>
        <p:spPr>
          <a:xfrm>
            <a:off x="6448981" y="347644"/>
            <a:ext cx="5332120" cy="3081356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ГБУЗ «ГП № 175 ДЗМ» является участником одного из важнейших проектов в сфере здравоохранения – «Персональный помощник».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b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Целью данного проекта является  повышенное внимание к </a:t>
            </a:r>
            <a:r>
              <a:rPr lang="ru-RU" sz="16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онкопациентам</a:t>
            </a:r>
            <a:r>
              <a:rPr lang="ru-RU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дистанционное сопровождение пациента от момента подозрения на наличие злокачественного новообразования и в случае постановки и верификации диагноза сопровождение в процессе лечения и последующего диспансерного наблюдения у врача-онколога.</a:t>
            </a:r>
            <a:endParaRPr lang="ru-RU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AE50127-10FB-492A-9A7A-F45A3D455027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BF2DB35-6F1E-4CCF-8BBC-459D911B72B6}"/>
              </a:ext>
            </a:extLst>
          </p:cNvPr>
          <p:cNvSpPr txBox="1"/>
          <p:nvPr/>
        </p:nvSpPr>
        <p:spPr>
          <a:xfrm>
            <a:off x="6448981" y="3586479"/>
            <a:ext cx="5332120" cy="2923877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За 2024 год:</a:t>
            </a:r>
          </a:p>
          <a:p>
            <a:r>
              <a:rPr lang="ru-RU" sz="1200" dirty="0">
                <a:solidFill>
                  <a:schemeClr val="tx1"/>
                </a:solidFill>
              </a:rPr>
              <a:t>Всего подозрений на ЗНО – </a:t>
            </a:r>
            <a:r>
              <a:rPr lang="ru-RU" sz="1200" b="1" dirty="0">
                <a:solidFill>
                  <a:schemeClr val="tx1"/>
                </a:solidFill>
              </a:rPr>
              <a:t>1716 чел.</a:t>
            </a:r>
          </a:p>
          <a:p>
            <a:r>
              <a:rPr lang="ru-RU" sz="1200" dirty="0">
                <a:solidFill>
                  <a:schemeClr val="tx1"/>
                </a:solidFill>
              </a:rPr>
              <a:t>Направлено:</a:t>
            </a:r>
          </a:p>
          <a:p>
            <a:r>
              <a:rPr lang="ru-RU" sz="1200" dirty="0">
                <a:solidFill>
                  <a:schemeClr val="tx1"/>
                </a:solidFill>
              </a:rPr>
              <a:t>в ЦАОП ГБУЗ «МКНЦ им. А.С. Логинова ДЗМ» - </a:t>
            </a:r>
            <a:r>
              <a:rPr lang="ru-RU" sz="1200" b="1" dirty="0">
                <a:solidFill>
                  <a:schemeClr val="tx1"/>
                </a:solidFill>
              </a:rPr>
              <a:t>1651 чел.</a:t>
            </a:r>
            <a:r>
              <a:rPr lang="ru-RU" sz="1200" dirty="0">
                <a:solidFill>
                  <a:schemeClr val="tx1"/>
                </a:solidFill>
              </a:rPr>
              <a:t>;</a:t>
            </a:r>
          </a:p>
          <a:p>
            <a:r>
              <a:rPr lang="ru-RU" sz="1200" dirty="0">
                <a:solidFill>
                  <a:schemeClr val="tx1"/>
                </a:solidFill>
              </a:rPr>
              <a:t>в ЦАОП ГБУЗ «ММНКЦ им. С.П. Боткина ДЗМ» - </a:t>
            </a:r>
            <a:r>
              <a:rPr lang="ru-RU" sz="1200" b="1" dirty="0">
                <a:solidFill>
                  <a:schemeClr val="tx1"/>
                </a:solidFill>
              </a:rPr>
              <a:t>34 чел.</a:t>
            </a:r>
            <a:r>
              <a:rPr lang="ru-RU" sz="1200" dirty="0">
                <a:solidFill>
                  <a:schemeClr val="tx1"/>
                </a:solidFill>
              </a:rPr>
              <a:t>;</a:t>
            </a:r>
          </a:p>
          <a:p>
            <a:r>
              <a:rPr lang="ru-RU" sz="1200" dirty="0">
                <a:solidFill>
                  <a:schemeClr val="tx1"/>
                </a:solidFill>
              </a:rPr>
              <a:t>в ЦАОП ГБУЗ «МГОБ №62 ДЗМ» - </a:t>
            </a:r>
            <a:r>
              <a:rPr lang="ru-RU" sz="1200" b="1" dirty="0">
                <a:solidFill>
                  <a:schemeClr val="tx1"/>
                </a:solidFill>
              </a:rPr>
              <a:t>28 чел.</a:t>
            </a:r>
            <a:r>
              <a:rPr lang="ru-RU" sz="1200" dirty="0">
                <a:solidFill>
                  <a:schemeClr val="tx1"/>
                </a:solidFill>
              </a:rPr>
              <a:t>;</a:t>
            </a:r>
          </a:p>
          <a:p>
            <a:r>
              <a:rPr lang="ru-RU" sz="1200" dirty="0">
                <a:solidFill>
                  <a:schemeClr val="tx1"/>
                </a:solidFill>
              </a:rPr>
              <a:t>в ЦАОП Онкологический центр №1 ГБУЗ «ГКБ им. С.С. Юдина ДЗМ» - </a:t>
            </a:r>
            <a:r>
              <a:rPr lang="ru-RU" sz="1200" b="1" dirty="0">
                <a:solidFill>
                  <a:schemeClr val="tx1"/>
                </a:solidFill>
              </a:rPr>
              <a:t>3 чел.</a:t>
            </a:r>
            <a:r>
              <a:rPr lang="ru-RU" sz="1200" dirty="0">
                <a:solidFill>
                  <a:schemeClr val="tx1"/>
                </a:solidFill>
              </a:rPr>
              <a:t>.</a:t>
            </a:r>
          </a:p>
          <a:p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dirty="0">
                <a:solidFill>
                  <a:schemeClr val="tx1"/>
                </a:solidFill>
              </a:rPr>
              <a:t>Из них:</a:t>
            </a:r>
          </a:p>
          <a:p>
            <a:r>
              <a:rPr lang="ru-RU" sz="1200" dirty="0">
                <a:solidFill>
                  <a:schemeClr val="tx1"/>
                </a:solidFill>
              </a:rPr>
              <a:t>Подтвержден диагноз - </a:t>
            </a:r>
            <a:r>
              <a:rPr lang="ru-RU" sz="1200" b="1" dirty="0">
                <a:solidFill>
                  <a:schemeClr val="tx1"/>
                </a:solidFill>
              </a:rPr>
              <a:t>691</a:t>
            </a:r>
            <a:r>
              <a:rPr lang="ru-RU" sz="1200" dirty="0">
                <a:solidFill>
                  <a:schemeClr val="tx1"/>
                </a:solidFill>
              </a:rPr>
              <a:t> </a:t>
            </a:r>
            <a:r>
              <a:rPr lang="ru-RU" sz="1200" b="1" dirty="0">
                <a:solidFill>
                  <a:schemeClr val="tx1"/>
                </a:solidFill>
              </a:rPr>
              <a:t>чел.</a:t>
            </a:r>
            <a:r>
              <a:rPr lang="ru-RU" sz="1200" dirty="0">
                <a:solidFill>
                  <a:schemeClr val="tx1"/>
                </a:solidFill>
              </a:rPr>
              <a:t>;</a:t>
            </a:r>
          </a:p>
          <a:p>
            <a:r>
              <a:rPr lang="ru-RU" sz="1200" dirty="0">
                <a:solidFill>
                  <a:schemeClr val="tx1"/>
                </a:solidFill>
              </a:rPr>
              <a:t>Направлены на динамическое наблюдение по месту жительства – </a:t>
            </a:r>
            <a:r>
              <a:rPr lang="ru-RU" sz="1200" b="1" dirty="0">
                <a:solidFill>
                  <a:schemeClr val="tx1"/>
                </a:solidFill>
              </a:rPr>
              <a:t>1025 чел.</a:t>
            </a:r>
          </a:p>
          <a:p>
            <a:r>
              <a:rPr lang="ru-RU" sz="1200" dirty="0">
                <a:solidFill>
                  <a:schemeClr val="tx1"/>
                </a:solidFill>
              </a:rPr>
              <a:t>Запущенные случаи – </a:t>
            </a:r>
            <a:r>
              <a:rPr lang="ru-RU" sz="1200" b="1" dirty="0">
                <a:solidFill>
                  <a:schemeClr val="tx1"/>
                </a:solidFill>
              </a:rPr>
              <a:t>210 чел.*</a:t>
            </a:r>
            <a:r>
              <a:rPr lang="ru-RU" sz="1200" dirty="0">
                <a:solidFill>
                  <a:schemeClr val="tx1"/>
                </a:solidFill>
              </a:rPr>
              <a:t> </a:t>
            </a:r>
          </a:p>
          <a:p>
            <a:endParaRPr lang="ru-RU" sz="1200" dirty="0">
              <a:solidFill>
                <a:schemeClr val="tx1"/>
              </a:solidFill>
            </a:endParaRPr>
          </a:p>
          <a:p>
            <a:r>
              <a:rPr lang="ru-RU" sz="1100" i="1" dirty="0">
                <a:solidFill>
                  <a:schemeClr val="tx1"/>
                </a:solidFill>
              </a:rPr>
              <a:t>*Связаны с поздним обращением за медицинской помощью и несвоевременным прохождением диспансерных и профилактических осмотров</a:t>
            </a: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A8705D4A-5B47-4DDC-98CC-3A05F2997B6F}"/>
              </a:ext>
            </a:extLst>
          </p:cNvPr>
          <p:cNvGraphicFramePr/>
          <p:nvPr/>
        </p:nvGraphicFramePr>
        <p:xfrm>
          <a:off x="181384" y="4249988"/>
          <a:ext cx="5722371" cy="2131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555686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>
            <a:extLst>
              <a:ext uri="{FF2B5EF4-FFF2-40B4-BE49-F238E27FC236}">
                <a16:creationId xmlns:a16="http://schemas.microsoft.com/office/drawing/2014/main" id="{1158B5F4-979A-4601-A43C-C2C03A98F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147" y="875178"/>
            <a:ext cx="4216397" cy="255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>
            <a:extLst>
              <a:ext uri="{FF2B5EF4-FFF2-40B4-BE49-F238E27FC236}">
                <a16:creationId xmlns:a16="http://schemas.microsoft.com/office/drawing/2014/main" id="{1158B5F4-979A-4601-A43C-C2C03A98F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082" y="3739407"/>
            <a:ext cx="4216397" cy="211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Заголовок 1">
            <a:extLst>
              <a:ext uri="{FF2B5EF4-FFF2-40B4-BE49-F238E27FC236}">
                <a16:creationId xmlns:a16="http://schemas.microsoft.com/office/drawing/2014/main" id="{D849595A-6454-4FA4-9EF8-D29DCC543F9A}"/>
              </a:ext>
            </a:extLst>
          </p:cNvPr>
          <p:cNvSpPr txBox="1">
            <a:spLocks/>
          </p:cNvSpPr>
          <p:nvPr/>
        </p:nvSpPr>
        <p:spPr bwMode="auto">
          <a:xfrm>
            <a:off x="3289869" y="182187"/>
            <a:ext cx="8062715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400" dirty="0"/>
              <a:t>Направление в эндоскопические центры</a:t>
            </a:r>
            <a:endParaRPr lang="ru-RU" altLang="ru-RU" sz="2400" dirty="0">
              <a:latin typeface="Roboto"/>
              <a:ea typeface="Roboto"/>
              <a:cs typeface="Robo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0313BE-8C77-4F2A-9513-E24FEFA6F361}"/>
              </a:ext>
            </a:extLst>
          </p:cNvPr>
          <p:cNvSpPr txBox="1"/>
          <p:nvPr/>
        </p:nvSpPr>
        <p:spPr>
          <a:xfrm>
            <a:off x="4402927" y="566431"/>
            <a:ext cx="7204188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dirty="0"/>
              <a:t>	В 2024 году в ГБУЗ «ГП № 175 ДЗМ» продолжена реализация пилотного проекта Правительства Москвы по направлению пациентов в специализированные центры для проведения гастроскопии и колоноскопии, в том числе с возможностью выполнения данных исследований с внутривенной седацией (по медицинским показаниям).</a:t>
            </a:r>
          </a:p>
          <a:p>
            <a:pPr algn="just">
              <a:defRPr/>
            </a:pPr>
            <a:r>
              <a:rPr lang="ru-RU" sz="1600" dirty="0"/>
              <a:t>	Эндоскопические методы исследования используются как для диагностики, так и для лечения различных заболеваний. Особую роль современная эндоскопия играет в выявлении на ранних стадиях онкологических заболеваний.</a:t>
            </a:r>
          </a:p>
          <a:p>
            <a:pPr algn="just">
              <a:defRPr/>
            </a:pPr>
            <a:r>
              <a:rPr lang="ru-RU" sz="1600" dirty="0"/>
              <a:t>	Чтобы повысить уровень выявляемости таких заболеваний на ранних стадиях, в 2024 году пациенты ГП № 175 направлялись в эндоскопический центр</a:t>
            </a:r>
          </a:p>
          <a:p>
            <a:pPr algn="just">
              <a:defRPr/>
            </a:pPr>
            <a:r>
              <a:rPr lang="ru-RU" sz="1600" dirty="0"/>
              <a:t> ГБУЗ «ГКБ имени В.М. </a:t>
            </a:r>
            <a:r>
              <a:rPr lang="ru-RU" sz="1600" dirty="0" err="1"/>
              <a:t>Буянова</a:t>
            </a:r>
            <a:r>
              <a:rPr lang="ru-RU" sz="1600" dirty="0"/>
              <a:t> ДЗМ» </a:t>
            </a:r>
          </a:p>
          <a:p>
            <a:pPr algn="just">
              <a:defRPr/>
            </a:pPr>
            <a:endParaRPr lang="ru-RU" sz="1600" dirty="0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F8E75AF-F03E-4FAA-ADAB-2C59FCD3C2B0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7">
            <a:extLst>
              <a:ext uri="{FF2B5EF4-FFF2-40B4-BE49-F238E27FC236}">
                <a16:creationId xmlns:a16="http://schemas.microsoft.com/office/drawing/2014/main" id="{1158B5F4-979A-4601-A43C-C2C03A98F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7520" y="3429000"/>
            <a:ext cx="4216398" cy="2568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3C37F6F-CE06-4F60-8035-83F1D7E496E0}"/>
              </a:ext>
            </a:extLst>
          </p:cNvPr>
          <p:cNvSpPr txBox="1"/>
          <p:nvPr/>
        </p:nvSpPr>
        <p:spPr>
          <a:xfrm>
            <a:off x="4560289" y="3573016"/>
            <a:ext cx="3071421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dirty="0"/>
              <a:t>Всего в 2024 году в ГБУЗ «ГКБ им.</a:t>
            </a:r>
          </a:p>
          <a:p>
            <a:pPr algn="ctr">
              <a:defRPr/>
            </a:pPr>
            <a:r>
              <a:rPr lang="ru-RU" sz="2000" dirty="0"/>
              <a:t>В.М. </a:t>
            </a:r>
            <a:r>
              <a:rPr lang="ru-RU" sz="2000" dirty="0" err="1"/>
              <a:t>Буянова</a:t>
            </a:r>
            <a:r>
              <a:rPr lang="ru-RU" sz="2000" dirty="0"/>
              <a:t> ДЗМ» направлено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49BE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635</a:t>
            </a:r>
            <a:r>
              <a:rPr lang="ru-RU" sz="2400" dirty="0"/>
              <a:t> </a:t>
            </a:r>
            <a:r>
              <a:rPr lang="ru-RU" sz="2000" dirty="0"/>
              <a:t>пациентов</a:t>
            </a:r>
            <a:endParaRPr lang="ru-RU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587FFF-1E47-4A78-9CD8-8003C74153BA}"/>
              </a:ext>
            </a:extLst>
          </p:cNvPr>
          <p:cNvSpPr txBox="1"/>
          <p:nvPr/>
        </p:nvSpPr>
        <p:spPr>
          <a:xfrm>
            <a:off x="4560288" y="5582382"/>
            <a:ext cx="3071421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prstClr val="black"/>
                </a:solidFill>
              </a:rPr>
              <a:t>Выявлен </a:t>
            </a:r>
            <a:r>
              <a:rPr lang="ru-RU" sz="2800" b="1" dirty="0">
                <a:solidFill>
                  <a:srgbClr val="49BE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</a:t>
            </a:r>
            <a:r>
              <a:rPr lang="ru-RU" sz="2000" dirty="0"/>
              <a:t> </a:t>
            </a:r>
            <a:r>
              <a:rPr lang="ru-RU" dirty="0"/>
              <a:t>случаев онкологических заболеваний</a:t>
            </a:r>
            <a:endParaRPr lang="ru-RU" sz="2000" dirty="0"/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5A6A1179-400B-4C3B-A90D-89DABD4C96C7}"/>
              </a:ext>
            </a:extLst>
          </p:cNvPr>
          <p:cNvSpPr/>
          <p:nvPr/>
        </p:nvSpPr>
        <p:spPr>
          <a:xfrm>
            <a:off x="4799856" y="5157192"/>
            <a:ext cx="360040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209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E02C10-05C8-4D9E-A676-BB7006B08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604" y="278018"/>
            <a:ext cx="5116072" cy="3070959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F77FBE1-9CB0-43BC-8862-F3539A0B9709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0AD0263-816A-4B49-B8FF-D9B7A9BFE5FF}"/>
              </a:ext>
            </a:extLst>
          </p:cNvPr>
          <p:cNvSpPr txBox="1">
            <a:spLocks/>
          </p:cNvSpPr>
          <p:nvPr/>
        </p:nvSpPr>
        <p:spPr bwMode="auto">
          <a:xfrm>
            <a:off x="128249" y="267269"/>
            <a:ext cx="6672064" cy="299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950" dirty="0">
                <a:latin typeface="Roboto"/>
              </a:rPr>
              <a:t>Выполнение вакцинации населения в 2024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5980773B-31B3-4EDB-B8A8-F2A541CCCC59}"/>
              </a:ext>
            </a:extLst>
          </p:cNvPr>
          <p:cNvGraphicFramePr/>
          <p:nvPr/>
        </p:nvGraphicFramePr>
        <p:xfrm>
          <a:off x="3725330" y="3428999"/>
          <a:ext cx="3954846" cy="3070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6F2EF322-0D98-4087-9E90-A8E169FF72A4}"/>
              </a:ext>
            </a:extLst>
          </p:cNvPr>
          <p:cNvGraphicFramePr/>
          <p:nvPr/>
        </p:nvGraphicFramePr>
        <p:xfrm>
          <a:off x="7824191" y="3221302"/>
          <a:ext cx="4152331" cy="3304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BC174B-B027-40ED-B059-B9D6E659F441}"/>
              </a:ext>
            </a:extLst>
          </p:cNvPr>
          <p:cNvSpPr/>
          <p:nvPr/>
        </p:nvSpPr>
        <p:spPr>
          <a:xfrm>
            <a:off x="8184232" y="1341721"/>
            <a:ext cx="38884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Специалисты ГП № 175 принимали активное участие в вакцинации населения от гриппа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в зданиях поликлиник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вакцинация мобильными бригадами на дому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вакцинация мобильными бригадами у метро «Новогиреево»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выездная вакцинация на производствах и в офисах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C02FAA-722E-4199-86E0-6117EFA54D03}"/>
              </a:ext>
            </a:extLst>
          </p:cNvPr>
          <p:cNvSpPr txBox="1"/>
          <p:nvPr/>
        </p:nvSpPr>
        <p:spPr>
          <a:xfrm>
            <a:off x="5442286" y="1341721"/>
            <a:ext cx="2741946" cy="178510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dirty="0"/>
              <a:t>Всего в 2024 году против гриппа вакцинировано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49BE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79 028 </a:t>
            </a:r>
            <a:r>
              <a:rPr lang="ru-RU" dirty="0"/>
              <a:t>пациентов</a:t>
            </a:r>
            <a:r>
              <a:rPr lang="ru-RU" sz="2000" dirty="0"/>
              <a:t>,</a:t>
            </a:r>
          </a:p>
          <a:p>
            <a:pPr algn="ctr">
              <a:defRPr/>
            </a:pPr>
            <a:r>
              <a:rPr lang="ru-RU" dirty="0"/>
              <a:t>из них </a:t>
            </a:r>
            <a:r>
              <a:rPr lang="ru-RU" sz="2800" b="1" dirty="0">
                <a:solidFill>
                  <a:srgbClr val="49BE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32 976 </a:t>
            </a:r>
            <a:r>
              <a:rPr lang="ru-RU" dirty="0"/>
              <a:t>пациентов старше 60 лет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B50A46F-CB57-4AA8-8A08-95AC67D1CAC2}"/>
              </a:ext>
            </a:extLst>
          </p:cNvPr>
          <p:cNvGraphicFramePr>
            <a:graphicFrameLocks noGrp="1"/>
          </p:cNvGraphicFramePr>
          <p:nvPr/>
        </p:nvGraphicFramePr>
        <p:xfrm>
          <a:off x="176605" y="3221302"/>
          <a:ext cx="3548725" cy="31936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3129">
                  <a:extLst>
                    <a:ext uri="{9D8B030D-6E8A-4147-A177-3AD203B41FA5}">
                      <a16:colId xmlns:a16="http://schemas.microsoft.com/office/drawing/2014/main" val="2363042407"/>
                    </a:ext>
                  </a:extLst>
                </a:gridCol>
                <a:gridCol w="664853">
                  <a:extLst>
                    <a:ext uri="{9D8B030D-6E8A-4147-A177-3AD203B41FA5}">
                      <a16:colId xmlns:a16="http://schemas.microsoft.com/office/drawing/2014/main" val="2294668411"/>
                    </a:ext>
                  </a:extLst>
                </a:gridCol>
                <a:gridCol w="628864">
                  <a:extLst>
                    <a:ext uri="{9D8B030D-6E8A-4147-A177-3AD203B41FA5}">
                      <a16:colId xmlns:a16="http://schemas.microsoft.com/office/drawing/2014/main" val="2126539735"/>
                    </a:ext>
                  </a:extLst>
                </a:gridCol>
                <a:gridCol w="1301879">
                  <a:extLst>
                    <a:ext uri="{9D8B030D-6E8A-4147-A177-3AD203B41FA5}">
                      <a16:colId xmlns:a16="http://schemas.microsoft.com/office/drawing/2014/main" val="2482899396"/>
                    </a:ext>
                  </a:extLst>
                </a:gridCol>
              </a:tblGrid>
              <a:tr h="5097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Инфекция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Выполнено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План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Процент выполнения плана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95146158"/>
                  </a:ext>
                </a:extLst>
              </a:tr>
              <a:tr h="2409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Дифтерия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422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377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112%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99581566"/>
                  </a:ext>
                </a:extLst>
              </a:tr>
              <a:tr h="2409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Корь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1145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1129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101,4%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4713285"/>
                  </a:ext>
                </a:extLst>
              </a:tr>
              <a:tr h="2409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Краснуха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94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102,1%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18665713"/>
                  </a:ext>
                </a:extLst>
              </a:tr>
              <a:tr h="2409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Гепатит 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377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377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100%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28971962"/>
                  </a:ext>
                </a:extLst>
              </a:tr>
              <a:tr h="2409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Гепатит 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1505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1504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100,1%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67892713"/>
                  </a:ext>
                </a:extLst>
              </a:tr>
              <a:tr h="5097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Пневмококковая инфекция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4324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4142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104,4%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2447089"/>
                  </a:ext>
                </a:extLst>
              </a:tr>
              <a:tr h="5097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Клещевой энцефалит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321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283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113,4%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75480227"/>
                  </a:ext>
                </a:extLst>
              </a:tr>
              <a:tr h="2409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>
                          <a:effectLst/>
                        </a:rPr>
                        <a:t>Дизентерия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479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479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647700" algn="l"/>
                        </a:tabLst>
                      </a:pPr>
                      <a:r>
                        <a:rPr lang="ru-RU" sz="1100" dirty="0">
                          <a:effectLst/>
                        </a:rPr>
                        <a:t>100%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81613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8137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5" name="Рисунок 40">
            <a:extLst>
              <a:ext uri="{FF2B5EF4-FFF2-40B4-BE49-F238E27FC236}">
                <a16:creationId xmlns:a16="http://schemas.microsoft.com/office/drawing/2014/main" id="{3170ABC8-CA9F-4A83-971F-2A64E8E43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651" y="1591410"/>
            <a:ext cx="1116802" cy="1116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Скругленный прямоугольник 24">
            <a:extLst>
              <a:ext uri="{FF2B5EF4-FFF2-40B4-BE49-F238E27FC236}">
                <a16:creationId xmlns:a16="http://schemas.microsoft.com/office/drawing/2014/main" id="{981165B0-8622-4B37-A8CC-1F52CDD9F94F}"/>
              </a:ext>
            </a:extLst>
          </p:cNvPr>
          <p:cNvSpPr/>
          <p:nvPr/>
        </p:nvSpPr>
        <p:spPr>
          <a:xfrm>
            <a:off x="635272" y="2829336"/>
            <a:ext cx="7894836" cy="3610759"/>
          </a:xfrm>
          <a:prstGeom prst="roundRect">
            <a:avLst>
              <a:gd name="adj" fmla="val 1954"/>
            </a:avLst>
          </a:prstGeom>
          <a:solidFill>
            <a:srgbClr val="B7E4E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0" name="Рисунок 38">
            <a:extLst>
              <a:ext uri="{FF2B5EF4-FFF2-40B4-BE49-F238E27FC236}">
                <a16:creationId xmlns:a16="http://schemas.microsoft.com/office/drawing/2014/main" id="{EB0D7749-C667-4127-8CC3-13D79DE34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362" y="3200993"/>
            <a:ext cx="834777" cy="834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Заголовок 1">
            <a:extLst>
              <a:ext uri="{FF2B5EF4-FFF2-40B4-BE49-F238E27FC236}">
                <a16:creationId xmlns:a16="http://schemas.microsoft.com/office/drawing/2014/main" id="{025898AE-C55C-4AFA-86E8-536740FB2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270" y="253282"/>
            <a:ext cx="10515600" cy="542925"/>
          </a:xfrm>
        </p:spPr>
        <p:txBody>
          <a:bodyPr/>
          <a:lstStyle/>
          <a:p>
            <a:pPr eaLnBrk="1" hangingPunct="1"/>
            <a:r>
              <a:rPr lang="ru-RU" altLang="ru-RU" sz="2000" dirty="0">
                <a:latin typeface="Roboto"/>
                <a:ea typeface="Roboto"/>
                <a:cs typeface="Roboto"/>
              </a:rPr>
              <a:t>Основные показатели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E547C57-87B5-4A2A-80DD-E707637BC43E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8" name="Заголовок 1">
            <a:extLst>
              <a:ext uri="{FF2B5EF4-FFF2-40B4-BE49-F238E27FC236}">
                <a16:creationId xmlns:a16="http://schemas.microsoft.com/office/drawing/2014/main" id="{9255D072-BD04-4C60-88E7-261112819FA2}"/>
              </a:ext>
            </a:extLst>
          </p:cNvPr>
          <p:cNvSpPr txBox="1">
            <a:spLocks/>
          </p:cNvSpPr>
          <p:nvPr/>
        </p:nvSpPr>
        <p:spPr bwMode="auto">
          <a:xfrm>
            <a:off x="348716" y="910501"/>
            <a:ext cx="4288207" cy="408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latin typeface="Roboto"/>
                <a:ea typeface="Roboto"/>
                <a:cs typeface="Roboto"/>
              </a:rPr>
              <a:t>Численность прикрепленного населения</a:t>
            </a:r>
          </a:p>
        </p:txBody>
      </p:sp>
      <p:sp>
        <p:nvSpPr>
          <p:cNvPr id="4109" name="Заголовок 1">
            <a:extLst>
              <a:ext uri="{FF2B5EF4-FFF2-40B4-BE49-F238E27FC236}">
                <a16:creationId xmlns:a16="http://schemas.microsoft.com/office/drawing/2014/main" id="{E21FB959-5552-487B-8927-243E01D3CE4B}"/>
              </a:ext>
            </a:extLst>
          </p:cNvPr>
          <p:cNvSpPr txBox="1">
            <a:spLocks/>
          </p:cNvSpPr>
          <p:nvPr/>
        </p:nvSpPr>
        <p:spPr bwMode="auto">
          <a:xfrm>
            <a:off x="2620789" y="1347787"/>
            <a:ext cx="1540698" cy="611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dirty="0"/>
              <a:t>155 193</a:t>
            </a:r>
            <a:endParaRPr lang="ru-RU" altLang="ru-RU" sz="3500" dirty="0"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>
                <a:latin typeface="Roboto"/>
                <a:ea typeface="Roboto"/>
                <a:cs typeface="Roboto"/>
              </a:rPr>
              <a:t>человек</a:t>
            </a:r>
          </a:p>
        </p:txBody>
      </p:sp>
      <p:graphicFrame>
        <p:nvGraphicFramePr>
          <p:cNvPr id="2" name="Диаграмма 37">
            <a:extLst>
              <a:ext uri="{FF2B5EF4-FFF2-40B4-BE49-F238E27FC236}">
                <a16:creationId xmlns:a16="http://schemas.microsoft.com/office/drawing/2014/main" id="{D645BBFC-1904-478B-A97E-156363D4165F}"/>
              </a:ext>
            </a:extLst>
          </p:cNvPr>
          <p:cNvGraphicFramePr>
            <a:graphicFrameLocks/>
          </p:cNvGraphicFramePr>
          <p:nvPr/>
        </p:nvGraphicFramePr>
        <p:xfrm>
          <a:off x="5999073" y="188639"/>
          <a:ext cx="6029761" cy="2374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4114" name="Рисунок 39">
            <a:extLst>
              <a:ext uri="{FF2B5EF4-FFF2-40B4-BE49-F238E27FC236}">
                <a16:creationId xmlns:a16="http://schemas.microsoft.com/office/drawing/2014/main" id="{83104AB6-96BB-4587-9A0A-1914776102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1485754"/>
            <a:ext cx="1210548" cy="1210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Скругленный прямоугольник 25">
            <a:extLst>
              <a:ext uri="{FF2B5EF4-FFF2-40B4-BE49-F238E27FC236}">
                <a16:creationId xmlns:a16="http://schemas.microsoft.com/office/drawing/2014/main" id="{85675247-381F-43DE-B306-FAB21BC2B56D}"/>
              </a:ext>
            </a:extLst>
          </p:cNvPr>
          <p:cNvSpPr/>
          <p:nvPr/>
        </p:nvSpPr>
        <p:spPr>
          <a:xfrm>
            <a:off x="2424113" y="2891282"/>
            <a:ext cx="1373187" cy="3490045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/>
          </a:p>
        </p:txBody>
      </p:sp>
      <p:sp>
        <p:nvSpPr>
          <p:cNvPr id="45" name="Заголовок 1">
            <a:extLst>
              <a:ext uri="{FF2B5EF4-FFF2-40B4-BE49-F238E27FC236}">
                <a16:creationId xmlns:a16="http://schemas.microsoft.com/office/drawing/2014/main" id="{5A2328AA-64CA-4C63-9BE6-DA28F0CFBF3F}"/>
              </a:ext>
            </a:extLst>
          </p:cNvPr>
          <p:cNvSpPr txBox="1">
            <a:spLocks/>
          </p:cNvSpPr>
          <p:nvPr/>
        </p:nvSpPr>
        <p:spPr bwMode="auto">
          <a:xfrm>
            <a:off x="1240807" y="4831154"/>
            <a:ext cx="1274717" cy="150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latin typeface="Roboto"/>
                <a:ea typeface="Roboto"/>
                <a:cs typeface="Roboto"/>
              </a:rPr>
              <a:t>Мощность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200" dirty="0">
              <a:latin typeface="Roboto"/>
              <a:ea typeface="Roboto"/>
              <a:cs typeface="Roboto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400" dirty="0">
              <a:latin typeface="Roboto"/>
              <a:ea typeface="Roboto"/>
              <a:cs typeface="Roboto"/>
            </a:endParaRPr>
          </a:p>
        </p:txBody>
      </p:sp>
      <p:sp>
        <p:nvSpPr>
          <p:cNvPr id="48" name="Заголовок 1">
            <a:extLst>
              <a:ext uri="{FF2B5EF4-FFF2-40B4-BE49-F238E27FC236}">
                <a16:creationId xmlns:a16="http://schemas.microsoft.com/office/drawing/2014/main" id="{AE035F87-350F-4FAE-ADE2-755C99653348}"/>
              </a:ext>
            </a:extLst>
          </p:cNvPr>
          <p:cNvSpPr txBox="1">
            <a:spLocks/>
          </p:cNvSpPr>
          <p:nvPr/>
        </p:nvSpPr>
        <p:spPr bwMode="auto">
          <a:xfrm>
            <a:off x="2419572" y="3818865"/>
            <a:ext cx="1373187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Roboto"/>
                <a:ea typeface="Roboto"/>
                <a:cs typeface="Roboto"/>
              </a:rPr>
              <a:t>34 142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Roboto"/>
                <a:ea typeface="Roboto"/>
                <a:cs typeface="Roboto"/>
              </a:rPr>
              <a:t>человек</a:t>
            </a:r>
            <a:br>
              <a:rPr lang="ru-RU" altLang="ru-RU" sz="1000" b="1" dirty="0">
                <a:latin typeface="Roboto"/>
                <a:ea typeface="Roboto"/>
                <a:cs typeface="Roboto"/>
              </a:rPr>
            </a:br>
            <a:br>
              <a:rPr lang="ru-RU" altLang="ru-RU" sz="1000" b="1" dirty="0">
                <a:latin typeface="Roboto"/>
                <a:ea typeface="Roboto"/>
                <a:cs typeface="Roboto"/>
              </a:rPr>
            </a:br>
            <a:r>
              <a:rPr lang="ru-RU" altLang="ru-RU" sz="1000" b="1" dirty="0">
                <a:latin typeface="Roboto"/>
                <a:ea typeface="Roboto"/>
                <a:cs typeface="Roboto"/>
              </a:rPr>
              <a:t>12 791</a:t>
            </a:r>
            <a:br>
              <a:rPr lang="ru-RU" altLang="ru-RU" sz="1000" b="1" dirty="0">
                <a:latin typeface="Roboto"/>
                <a:ea typeface="Roboto"/>
                <a:cs typeface="Roboto"/>
              </a:rPr>
            </a:br>
            <a:r>
              <a:rPr lang="ru-RU" altLang="ru-RU" sz="1000" b="1" dirty="0">
                <a:latin typeface="Roboto"/>
                <a:ea typeface="Roboto"/>
                <a:cs typeface="Roboto"/>
              </a:rPr>
              <a:t>60 лет и старше</a:t>
            </a:r>
          </a:p>
        </p:txBody>
      </p:sp>
      <p:pic>
        <p:nvPicPr>
          <p:cNvPr id="50" name="Рисунок 33">
            <a:extLst>
              <a:ext uri="{FF2B5EF4-FFF2-40B4-BE49-F238E27FC236}">
                <a16:creationId xmlns:a16="http://schemas.microsoft.com/office/drawing/2014/main" id="{F356A99C-4EB0-404E-A41D-06135E85D0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69" y="4905274"/>
            <a:ext cx="768820" cy="86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TextBox 1">
            <a:extLst>
              <a:ext uri="{FF2B5EF4-FFF2-40B4-BE49-F238E27FC236}">
                <a16:creationId xmlns:a16="http://schemas.microsoft.com/office/drawing/2014/main" id="{594CEAB6-527B-425C-A366-0F81A3996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530" y="1958202"/>
            <a:ext cx="170697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/>
              <a:t>37.46 % </a:t>
            </a:r>
            <a:r>
              <a:rPr lang="ru-RU" altLang="ru-RU" sz="1200" dirty="0"/>
              <a:t>пациентов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200" dirty="0"/>
              <a:t>в возрасте 60 лет и старше</a:t>
            </a:r>
            <a:endParaRPr lang="ru-RU" altLang="ru-RU" sz="1600" dirty="0"/>
          </a:p>
        </p:txBody>
      </p:sp>
      <p:sp>
        <p:nvSpPr>
          <p:cNvPr id="55" name="Скругленный прямоугольник 25">
            <a:extLst>
              <a:ext uri="{FF2B5EF4-FFF2-40B4-BE49-F238E27FC236}">
                <a16:creationId xmlns:a16="http://schemas.microsoft.com/office/drawing/2014/main" id="{A51A41FB-7525-4E37-9120-FAFBAAA53A18}"/>
              </a:ext>
            </a:extLst>
          </p:cNvPr>
          <p:cNvSpPr/>
          <p:nvPr/>
        </p:nvSpPr>
        <p:spPr>
          <a:xfrm>
            <a:off x="3919538" y="2889694"/>
            <a:ext cx="1373187" cy="3490045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Заголовок 1">
            <a:extLst>
              <a:ext uri="{FF2B5EF4-FFF2-40B4-BE49-F238E27FC236}">
                <a16:creationId xmlns:a16="http://schemas.microsoft.com/office/drawing/2014/main" id="{7FC4E634-9435-4546-B90B-C47C5168CC38}"/>
              </a:ext>
            </a:extLst>
          </p:cNvPr>
          <p:cNvSpPr txBox="1">
            <a:spLocks/>
          </p:cNvSpPr>
          <p:nvPr/>
        </p:nvSpPr>
        <p:spPr bwMode="auto">
          <a:xfrm>
            <a:off x="3892993" y="3806995"/>
            <a:ext cx="1367569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Roboto"/>
                <a:ea typeface="Roboto"/>
                <a:cs typeface="Roboto"/>
              </a:rPr>
              <a:t>45 006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Roboto"/>
                <a:ea typeface="Roboto"/>
                <a:cs typeface="Roboto"/>
              </a:rPr>
              <a:t>человек</a:t>
            </a:r>
            <a:br>
              <a:rPr lang="ru-RU" altLang="ru-RU" sz="1000" b="1" dirty="0">
                <a:latin typeface="Roboto"/>
                <a:ea typeface="Roboto"/>
                <a:cs typeface="Roboto"/>
              </a:rPr>
            </a:br>
            <a:br>
              <a:rPr lang="ru-RU" altLang="ru-RU" sz="1000" b="1" dirty="0">
                <a:latin typeface="Roboto"/>
                <a:ea typeface="Roboto"/>
                <a:cs typeface="Roboto"/>
              </a:rPr>
            </a:br>
            <a:r>
              <a:rPr lang="ru-RU" altLang="ru-RU" sz="1000" b="1" dirty="0">
                <a:latin typeface="Roboto"/>
                <a:ea typeface="Roboto"/>
                <a:cs typeface="Roboto"/>
              </a:rPr>
              <a:t>16 862</a:t>
            </a:r>
            <a:br>
              <a:rPr lang="ru-RU" altLang="ru-RU" sz="1000" b="1" dirty="0">
                <a:latin typeface="Roboto"/>
                <a:ea typeface="Roboto"/>
                <a:cs typeface="Roboto"/>
              </a:rPr>
            </a:br>
            <a:r>
              <a:rPr lang="ru-RU" altLang="ru-RU" sz="1000" b="1" dirty="0">
                <a:latin typeface="Roboto"/>
                <a:ea typeface="Roboto"/>
                <a:cs typeface="Roboto"/>
              </a:rPr>
              <a:t>60 лет и старше</a:t>
            </a:r>
          </a:p>
        </p:txBody>
      </p:sp>
      <p:sp>
        <p:nvSpPr>
          <p:cNvPr id="59" name="Скругленный прямоугольник 25">
            <a:extLst>
              <a:ext uri="{FF2B5EF4-FFF2-40B4-BE49-F238E27FC236}">
                <a16:creationId xmlns:a16="http://schemas.microsoft.com/office/drawing/2014/main" id="{2FEC3842-3414-44DD-9569-F7FB699B1AE0}"/>
              </a:ext>
            </a:extLst>
          </p:cNvPr>
          <p:cNvSpPr/>
          <p:nvPr/>
        </p:nvSpPr>
        <p:spPr>
          <a:xfrm>
            <a:off x="5432425" y="2889694"/>
            <a:ext cx="1373188" cy="3490045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C8CBA0D6-6813-4A86-B5BE-D74FF3201DD5}"/>
              </a:ext>
            </a:extLst>
          </p:cNvPr>
          <p:cNvSpPr txBox="1">
            <a:spLocks/>
          </p:cNvSpPr>
          <p:nvPr/>
        </p:nvSpPr>
        <p:spPr bwMode="auto">
          <a:xfrm>
            <a:off x="5430837" y="3813222"/>
            <a:ext cx="1373187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Roboto"/>
                <a:ea typeface="Roboto"/>
                <a:cs typeface="Roboto"/>
              </a:rPr>
              <a:t>35 695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Roboto"/>
                <a:ea typeface="Roboto"/>
                <a:cs typeface="Roboto"/>
              </a:rPr>
              <a:t>человек</a:t>
            </a:r>
            <a:br>
              <a:rPr lang="ru-RU" altLang="ru-RU" sz="1000" b="1" dirty="0">
                <a:latin typeface="Roboto"/>
                <a:ea typeface="Roboto"/>
                <a:cs typeface="Roboto"/>
              </a:rPr>
            </a:br>
            <a:br>
              <a:rPr lang="ru-RU" altLang="ru-RU" sz="1000" b="1" dirty="0">
                <a:latin typeface="Roboto"/>
                <a:ea typeface="Roboto"/>
                <a:cs typeface="Roboto"/>
              </a:rPr>
            </a:br>
            <a:r>
              <a:rPr lang="ru-RU" altLang="ru-RU" sz="1000" b="1" dirty="0">
                <a:latin typeface="Roboto"/>
                <a:ea typeface="Roboto"/>
                <a:cs typeface="Roboto"/>
              </a:rPr>
              <a:t>13 373</a:t>
            </a:r>
            <a:r>
              <a:rPr lang="en-US" altLang="ru-RU" sz="1000" b="1" dirty="0">
                <a:latin typeface="Roboto"/>
                <a:ea typeface="Roboto"/>
                <a:cs typeface="Roboto"/>
              </a:rPr>
              <a:t> </a:t>
            </a:r>
            <a:br>
              <a:rPr lang="ru-RU" altLang="ru-RU" sz="1000" b="1" dirty="0">
                <a:latin typeface="Roboto"/>
                <a:ea typeface="Roboto"/>
                <a:cs typeface="Roboto"/>
              </a:rPr>
            </a:br>
            <a:r>
              <a:rPr lang="ru-RU" altLang="ru-RU" sz="1000" b="1" dirty="0">
                <a:latin typeface="Roboto"/>
                <a:ea typeface="Roboto"/>
                <a:cs typeface="Roboto"/>
              </a:rPr>
              <a:t>60 лет и старше</a:t>
            </a:r>
          </a:p>
        </p:txBody>
      </p:sp>
      <p:sp>
        <p:nvSpPr>
          <p:cNvPr id="63" name="Скругленный прямоугольник 25">
            <a:extLst>
              <a:ext uri="{FF2B5EF4-FFF2-40B4-BE49-F238E27FC236}">
                <a16:creationId xmlns:a16="http://schemas.microsoft.com/office/drawing/2014/main" id="{DD865542-0C33-459B-8093-F2A3B7B22C79}"/>
              </a:ext>
            </a:extLst>
          </p:cNvPr>
          <p:cNvSpPr/>
          <p:nvPr/>
        </p:nvSpPr>
        <p:spPr>
          <a:xfrm>
            <a:off x="6943725" y="2889694"/>
            <a:ext cx="1373188" cy="3490045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6" name="Заголовок 1">
            <a:extLst>
              <a:ext uri="{FF2B5EF4-FFF2-40B4-BE49-F238E27FC236}">
                <a16:creationId xmlns:a16="http://schemas.microsoft.com/office/drawing/2014/main" id="{E17C60CA-00D3-44CF-8F73-F611CCC95CB8}"/>
              </a:ext>
            </a:extLst>
          </p:cNvPr>
          <p:cNvSpPr txBox="1">
            <a:spLocks/>
          </p:cNvSpPr>
          <p:nvPr/>
        </p:nvSpPr>
        <p:spPr bwMode="auto">
          <a:xfrm>
            <a:off x="6942136" y="3818865"/>
            <a:ext cx="1368796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Roboto"/>
                <a:ea typeface="Roboto"/>
                <a:cs typeface="Roboto"/>
              </a:rPr>
              <a:t>40 350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Roboto"/>
                <a:ea typeface="Roboto"/>
                <a:cs typeface="Roboto"/>
              </a:rPr>
              <a:t>человек</a:t>
            </a:r>
            <a:br>
              <a:rPr lang="ru-RU" altLang="ru-RU" sz="1000" b="1" dirty="0">
                <a:latin typeface="Roboto"/>
                <a:ea typeface="Roboto"/>
                <a:cs typeface="Roboto"/>
              </a:rPr>
            </a:br>
            <a:br>
              <a:rPr lang="ru-RU" altLang="ru-RU" sz="1000" b="1" dirty="0">
                <a:latin typeface="Roboto"/>
                <a:ea typeface="Roboto"/>
                <a:cs typeface="Roboto"/>
              </a:rPr>
            </a:br>
            <a:r>
              <a:rPr lang="ru-RU" altLang="ru-RU" sz="1000" b="1" dirty="0">
                <a:latin typeface="Roboto"/>
                <a:ea typeface="Roboto"/>
                <a:cs typeface="Roboto"/>
              </a:rPr>
              <a:t>15 117</a:t>
            </a:r>
            <a:br>
              <a:rPr lang="ru-RU" altLang="ru-RU" sz="1000" b="1" dirty="0">
                <a:latin typeface="Roboto"/>
                <a:ea typeface="Roboto"/>
                <a:cs typeface="Roboto"/>
              </a:rPr>
            </a:br>
            <a:r>
              <a:rPr lang="ru-RU" altLang="ru-RU" sz="1000" b="1" dirty="0">
                <a:latin typeface="Roboto"/>
                <a:ea typeface="Roboto"/>
                <a:cs typeface="Roboto"/>
              </a:rPr>
              <a:t>60 лет и старше</a:t>
            </a:r>
          </a:p>
        </p:txBody>
      </p:sp>
      <p:sp>
        <p:nvSpPr>
          <p:cNvPr id="77" name="Заголовок 1">
            <a:extLst>
              <a:ext uri="{FF2B5EF4-FFF2-40B4-BE49-F238E27FC236}">
                <a16:creationId xmlns:a16="http://schemas.microsoft.com/office/drawing/2014/main" id="{48A4DE45-2E59-416A-AF93-F9C5AE551570}"/>
              </a:ext>
            </a:extLst>
          </p:cNvPr>
          <p:cNvSpPr txBox="1">
            <a:spLocks/>
          </p:cNvSpPr>
          <p:nvPr/>
        </p:nvSpPr>
        <p:spPr bwMode="auto">
          <a:xfrm>
            <a:off x="2428875" y="5399623"/>
            <a:ext cx="1439863" cy="981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000" b="1" dirty="0">
                <a:latin typeface="Roboto"/>
                <a:ea typeface="Roboto"/>
                <a:cs typeface="Roboto"/>
              </a:rPr>
              <a:t>7</a:t>
            </a:r>
            <a:r>
              <a:rPr lang="ru-RU" altLang="ru-RU" sz="1000" b="1" dirty="0">
                <a:latin typeface="Roboto"/>
                <a:ea typeface="Roboto"/>
                <a:cs typeface="Roboto"/>
              </a:rPr>
              <a:t>22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000" b="1" dirty="0">
              <a:latin typeface="Roboto"/>
              <a:ea typeface="Roboto"/>
              <a:cs typeface="Roboto"/>
            </a:endParaRPr>
          </a:p>
        </p:txBody>
      </p:sp>
      <p:sp>
        <p:nvSpPr>
          <p:cNvPr id="79" name="Заголовок 1">
            <a:extLst>
              <a:ext uri="{FF2B5EF4-FFF2-40B4-BE49-F238E27FC236}">
                <a16:creationId xmlns:a16="http://schemas.microsoft.com/office/drawing/2014/main" id="{8C22CB5C-40EF-45FF-8081-6C8B52D2C647}"/>
              </a:ext>
            </a:extLst>
          </p:cNvPr>
          <p:cNvSpPr txBox="1">
            <a:spLocks/>
          </p:cNvSpPr>
          <p:nvPr/>
        </p:nvSpPr>
        <p:spPr bwMode="auto">
          <a:xfrm>
            <a:off x="3924300" y="5399623"/>
            <a:ext cx="1439863" cy="98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Roboto"/>
                <a:ea typeface="Roboto"/>
                <a:cs typeface="Roboto"/>
              </a:rPr>
              <a:t>791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000" b="1" dirty="0">
              <a:latin typeface="Roboto"/>
              <a:ea typeface="Roboto"/>
              <a:cs typeface="Roboto"/>
            </a:endParaRPr>
          </a:p>
        </p:txBody>
      </p:sp>
      <p:sp>
        <p:nvSpPr>
          <p:cNvPr id="81" name="Заголовок 1">
            <a:extLst>
              <a:ext uri="{FF2B5EF4-FFF2-40B4-BE49-F238E27FC236}">
                <a16:creationId xmlns:a16="http://schemas.microsoft.com/office/drawing/2014/main" id="{589BF80E-86A6-4CAF-8521-18487C062B06}"/>
              </a:ext>
            </a:extLst>
          </p:cNvPr>
          <p:cNvSpPr txBox="1">
            <a:spLocks/>
          </p:cNvSpPr>
          <p:nvPr/>
        </p:nvSpPr>
        <p:spPr bwMode="auto">
          <a:xfrm>
            <a:off x="5437188" y="5399623"/>
            <a:ext cx="1439862" cy="98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Roboto"/>
                <a:ea typeface="Roboto"/>
                <a:cs typeface="Roboto"/>
              </a:rPr>
              <a:t>741</a:t>
            </a:r>
          </a:p>
        </p:txBody>
      </p:sp>
      <p:sp>
        <p:nvSpPr>
          <p:cNvPr id="83" name="Заголовок 1">
            <a:extLst>
              <a:ext uri="{FF2B5EF4-FFF2-40B4-BE49-F238E27FC236}">
                <a16:creationId xmlns:a16="http://schemas.microsoft.com/office/drawing/2014/main" id="{07BFE87B-9791-4B1D-AAF5-03C314E94FA7}"/>
              </a:ext>
            </a:extLst>
          </p:cNvPr>
          <p:cNvSpPr txBox="1">
            <a:spLocks/>
          </p:cNvSpPr>
          <p:nvPr/>
        </p:nvSpPr>
        <p:spPr bwMode="auto">
          <a:xfrm>
            <a:off x="6948488" y="5399623"/>
            <a:ext cx="1441450" cy="981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latin typeface="Roboto"/>
                <a:ea typeface="Roboto"/>
                <a:cs typeface="Roboto"/>
              </a:rPr>
              <a:t>757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000" b="1" dirty="0">
              <a:latin typeface="Roboto"/>
              <a:ea typeface="Roboto"/>
              <a:cs typeface="Roboto"/>
            </a:endParaRPr>
          </a:p>
        </p:txBody>
      </p:sp>
      <p:sp>
        <p:nvSpPr>
          <p:cNvPr id="88" name="Заголовок 1">
            <a:extLst>
              <a:ext uri="{FF2B5EF4-FFF2-40B4-BE49-F238E27FC236}">
                <a16:creationId xmlns:a16="http://schemas.microsoft.com/office/drawing/2014/main" id="{4392FD6E-50BD-41FF-86AE-F86A9016C875}"/>
              </a:ext>
            </a:extLst>
          </p:cNvPr>
          <p:cNvSpPr txBox="1">
            <a:spLocks/>
          </p:cNvSpPr>
          <p:nvPr/>
        </p:nvSpPr>
        <p:spPr bwMode="auto">
          <a:xfrm>
            <a:off x="551384" y="4117395"/>
            <a:ext cx="187166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Roboto"/>
                <a:ea typeface="Roboto"/>
                <a:cs typeface="Roboto"/>
              </a:rPr>
              <a:t>Прикрепленное население</a:t>
            </a:r>
          </a:p>
        </p:txBody>
      </p:sp>
      <p:pic>
        <p:nvPicPr>
          <p:cNvPr id="89" name="Рисунок 36">
            <a:extLst>
              <a:ext uri="{FF2B5EF4-FFF2-40B4-BE49-F238E27FC236}">
                <a16:creationId xmlns:a16="http://schemas.microsoft.com/office/drawing/2014/main" id="{DEDFCDE7-1061-4111-93E0-72CFBBEE5E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13" y="3214259"/>
            <a:ext cx="834777" cy="836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Заголовок 1">
            <a:extLst>
              <a:ext uri="{FF2B5EF4-FFF2-40B4-BE49-F238E27FC236}">
                <a16:creationId xmlns:a16="http://schemas.microsoft.com/office/drawing/2014/main" id="{D85F107E-D9F4-4AD8-871E-79D046B67CEC}"/>
              </a:ext>
            </a:extLst>
          </p:cNvPr>
          <p:cNvSpPr txBox="1">
            <a:spLocks/>
          </p:cNvSpPr>
          <p:nvPr/>
        </p:nvSpPr>
        <p:spPr>
          <a:xfrm>
            <a:off x="2367334" y="2998540"/>
            <a:ext cx="1512516" cy="54133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1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филиал №1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1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(ул. Челябинская, д.16, корп.2)</a:t>
            </a:r>
          </a:p>
        </p:txBody>
      </p:sp>
      <p:sp>
        <p:nvSpPr>
          <p:cNvPr id="92" name="Заголовок 1">
            <a:extLst>
              <a:ext uri="{FF2B5EF4-FFF2-40B4-BE49-F238E27FC236}">
                <a16:creationId xmlns:a16="http://schemas.microsoft.com/office/drawing/2014/main" id="{F420E097-ACAE-42B4-B976-E4E5EAE85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3557" y="2965297"/>
            <a:ext cx="1389064" cy="802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000" b="1" dirty="0">
                <a:latin typeface="Roboto"/>
                <a:ea typeface="Roboto"/>
                <a:cs typeface="Roboto"/>
              </a:rPr>
              <a:t>филиал № 1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sz="1000" b="1" u="sng" dirty="0">
                <a:latin typeface="Roboto"/>
                <a:ea typeface="Roboto"/>
                <a:cs typeface="Roboto"/>
              </a:rPr>
              <a:t>Здание находится на капитальном ремонте</a:t>
            </a:r>
          </a:p>
        </p:txBody>
      </p:sp>
      <p:sp>
        <p:nvSpPr>
          <p:cNvPr id="93" name="Заголовок 1">
            <a:extLst>
              <a:ext uri="{FF2B5EF4-FFF2-40B4-BE49-F238E27FC236}">
                <a16:creationId xmlns:a16="http://schemas.microsoft.com/office/drawing/2014/main" id="{3594F8DE-5C74-4090-A51F-79B4DA0A4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5646" y="2996952"/>
            <a:ext cx="1439863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000" b="1" dirty="0">
                <a:latin typeface="Roboto"/>
                <a:ea typeface="Roboto"/>
                <a:cs typeface="Roboto"/>
              </a:rPr>
              <a:t>филиал № 2</a:t>
            </a:r>
          </a:p>
        </p:txBody>
      </p:sp>
      <p:sp>
        <p:nvSpPr>
          <p:cNvPr id="94" name="Заголовок 1">
            <a:extLst>
              <a:ext uri="{FF2B5EF4-FFF2-40B4-BE49-F238E27FC236}">
                <a16:creationId xmlns:a16="http://schemas.microsoft.com/office/drawing/2014/main" id="{79A4EA52-E404-4271-94ED-C42E569FD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6946" y="2996952"/>
            <a:ext cx="1441450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000" b="1" dirty="0">
                <a:latin typeface="Roboto"/>
                <a:ea typeface="Roboto"/>
                <a:cs typeface="Roboto"/>
              </a:rPr>
              <a:t>филиал № 3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460AAB52-0D99-B37E-7426-E3F3C40988C3}"/>
              </a:ext>
            </a:extLst>
          </p:cNvPr>
          <p:cNvSpPr/>
          <p:nvPr/>
        </p:nvSpPr>
        <p:spPr>
          <a:xfrm>
            <a:off x="11352584" y="188640"/>
            <a:ext cx="576064" cy="593453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8AC4AB3-7F78-060D-9151-4E2CB91C2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8805" y="417928"/>
            <a:ext cx="1834986" cy="293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000" b="1" dirty="0">
                <a:solidFill>
                  <a:schemeClr val="bg2">
                    <a:lumMod val="25000"/>
                  </a:schemeClr>
                </a:solidFill>
                <a:latin typeface="Roboto"/>
                <a:ea typeface="Roboto"/>
                <a:cs typeface="Roboto"/>
              </a:rPr>
              <a:t>Процент прикрепления </a:t>
            </a:r>
            <a:endParaRPr lang="ru-RU" altLang="ru-RU" sz="1000" b="1" u="sng" dirty="0">
              <a:solidFill>
                <a:schemeClr val="bg2">
                  <a:lumMod val="25000"/>
                </a:schemeClr>
              </a:solidFill>
              <a:latin typeface="Roboto"/>
              <a:ea typeface="Roboto"/>
              <a:cs typeface="Robo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E2607F-5C96-4C48-81FD-72EDAE91B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1239"/>
            <a:ext cx="9193200" cy="38145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000" dirty="0">
                <a:latin typeface="Roboto"/>
              </a:rPr>
              <a:t>Информация про средней заработной плате в ГБУЗ «ГП № 175 ДЗМ» в 2024 году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9CB058D4-561E-4BBB-AD6A-CCFE84F916FE}"/>
              </a:ext>
            </a:extLst>
          </p:cNvPr>
          <p:cNvGraphicFramePr>
            <a:graphicFrameLocks noGrp="1"/>
          </p:cNvGraphicFramePr>
          <p:nvPr/>
        </p:nvGraphicFramePr>
        <p:xfrm>
          <a:off x="1271464" y="1311953"/>
          <a:ext cx="10801200" cy="497205"/>
        </p:xfrm>
        <a:graphic>
          <a:graphicData uri="http://schemas.openxmlformats.org/drawingml/2006/table">
            <a:tbl>
              <a:tblPr/>
              <a:tblGrid>
                <a:gridCol w="10801200">
                  <a:extLst>
                    <a:ext uri="{9D8B030D-6E8A-4147-A177-3AD203B41FA5}">
                      <a16:colId xmlns:a16="http://schemas.microsoft.com/office/drawing/2014/main" val="1161506766"/>
                    </a:ext>
                  </a:extLst>
                </a:gridCol>
              </a:tblGrid>
              <a:tr h="26982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 врачей ГБУЗ "ГП № 175 ДЗМ"</a:t>
                      </a: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отмечается повышение</a:t>
                      </a:r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средней заработной платы на </a:t>
                      </a:r>
                      <a:r>
                        <a:rPr lang="ru-RU" sz="1800" b="1" i="0" u="none" strike="noStrike" dirty="0">
                          <a:solidFill>
                            <a:srgbClr val="49BED8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5,6</a:t>
                      </a:r>
                      <a:r>
                        <a:rPr lang="ru-RU" sz="1400" b="0" i="0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%</a:t>
                      </a:r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(средняя заработная плата за 2024 год – 200,8 тыс. руб., за 2023 год - 190,1 тыс. руб.)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774237"/>
                  </a:ext>
                </a:extLst>
              </a:tr>
            </a:tbl>
          </a:graphicData>
        </a:graphic>
      </p:graphicFrame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69DA884-41AD-4B41-9B4C-EA6C4D6C3EC5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Объект 4">
            <a:extLst>
              <a:ext uri="{FF2B5EF4-FFF2-40B4-BE49-F238E27FC236}">
                <a16:creationId xmlns:a16="http://schemas.microsoft.com/office/drawing/2014/main" id="{ED707ECC-9CDC-4855-9CBA-ECE8E20DFABD}"/>
              </a:ext>
            </a:extLst>
          </p:cNvPr>
          <p:cNvGraphicFramePr>
            <a:graphicFrameLocks/>
          </p:cNvGraphicFramePr>
          <p:nvPr/>
        </p:nvGraphicFramePr>
        <p:xfrm>
          <a:off x="1278370" y="4365104"/>
          <a:ext cx="3528392" cy="1839069"/>
        </p:xfrm>
        <a:graphic>
          <a:graphicData uri="http://schemas.openxmlformats.org/drawingml/2006/table">
            <a:tbl>
              <a:tblPr/>
              <a:tblGrid>
                <a:gridCol w="1960218">
                  <a:extLst>
                    <a:ext uri="{9D8B030D-6E8A-4147-A177-3AD203B41FA5}">
                      <a16:colId xmlns:a16="http://schemas.microsoft.com/office/drawing/2014/main" val="327568724"/>
                    </a:ext>
                  </a:extLst>
                </a:gridCol>
                <a:gridCol w="1568174">
                  <a:extLst>
                    <a:ext uri="{9D8B030D-6E8A-4147-A177-3AD203B41FA5}">
                      <a16:colId xmlns:a16="http://schemas.microsoft.com/office/drawing/2014/main" val="2759299817"/>
                    </a:ext>
                  </a:extLst>
                </a:gridCol>
              </a:tblGrid>
              <a:tr h="273370">
                <a:tc gridSpan="2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3596719"/>
                  </a:ext>
                </a:extLst>
              </a:tr>
              <a:tr h="1777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Средняя заработная плата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346729"/>
                  </a:ext>
                </a:extLst>
              </a:tr>
              <a:tr h="3263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Средний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91,2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2800"/>
                  </a:ext>
                </a:extLst>
              </a:tr>
              <a:tr h="1777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2024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Средняя заработная плата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917934"/>
                  </a:ext>
                </a:extLst>
              </a:tr>
              <a:tr h="3116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Средний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тыс. руб.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100,6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798758"/>
                  </a:ext>
                </a:extLst>
              </a:tr>
              <a:tr h="163664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609655"/>
                  </a:ext>
                </a:extLst>
              </a:tr>
            </a:tbl>
          </a:graphicData>
        </a:graphic>
      </p:graphicFrame>
      <p:graphicFrame>
        <p:nvGraphicFramePr>
          <p:cNvPr id="16" name="Объект 4">
            <a:extLst>
              <a:ext uri="{FF2B5EF4-FFF2-40B4-BE49-F238E27FC236}">
                <a16:creationId xmlns:a16="http://schemas.microsoft.com/office/drawing/2014/main" id="{1E766EEB-7A54-4FFE-8D65-198D86D41B89}"/>
              </a:ext>
            </a:extLst>
          </p:cNvPr>
          <p:cNvGraphicFramePr>
            <a:graphicFrameLocks/>
          </p:cNvGraphicFramePr>
          <p:nvPr/>
        </p:nvGraphicFramePr>
        <p:xfrm>
          <a:off x="1271464" y="1997376"/>
          <a:ext cx="3528392" cy="1762017"/>
        </p:xfrm>
        <a:graphic>
          <a:graphicData uri="http://schemas.openxmlformats.org/drawingml/2006/table">
            <a:tbl>
              <a:tblPr/>
              <a:tblGrid>
                <a:gridCol w="1960218">
                  <a:extLst>
                    <a:ext uri="{9D8B030D-6E8A-4147-A177-3AD203B41FA5}">
                      <a16:colId xmlns:a16="http://schemas.microsoft.com/office/drawing/2014/main" val="327568724"/>
                    </a:ext>
                  </a:extLst>
                </a:gridCol>
                <a:gridCol w="1568174">
                  <a:extLst>
                    <a:ext uri="{9D8B030D-6E8A-4147-A177-3AD203B41FA5}">
                      <a16:colId xmlns:a16="http://schemas.microsoft.com/office/drawing/2014/main" val="2759299817"/>
                    </a:ext>
                  </a:extLst>
                </a:gridCol>
              </a:tblGrid>
              <a:tr h="219778">
                <a:tc gridSpan="2"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3596719"/>
                  </a:ext>
                </a:extLst>
              </a:tr>
              <a:tr h="2197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Средняя заработная плата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1346729"/>
                  </a:ext>
                </a:extLst>
              </a:tr>
              <a:tr h="2732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Врачи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тыс. руб.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190,1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2800"/>
                  </a:ext>
                </a:extLst>
              </a:tr>
              <a:tr h="2197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 2024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Средняя заработная плата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917934"/>
                  </a:ext>
                </a:extLst>
              </a:tr>
              <a:tr h="3160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Врачи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тыс. руб.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200,8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798758"/>
                  </a:ext>
                </a:extLst>
              </a:tr>
              <a:tr h="202370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609655"/>
                  </a:ext>
                </a:extLst>
              </a:tr>
            </a:tbl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D0423C7-B1D0-465C-96A7-27BC8319417F}"/>
              </a:ext>
            </a:extLst>
          </p:cNvPr>
          <p:cNvSpPr/>
          <p:nvPr/>
        </p:nvSpPr>
        <p:spPr>
          <a:xfrm>
            <a:off x="1194196" y="3890315"/>
            <a:ext cx="109978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</a:rPr>
              <a:t>У среднего медицинского персонала </a:t>
            </a:r>
            <a:r>
              <a:rPr lang="ru-RU" sz="1400" dirty="0">
                <a:cs typeface="Calibri" panose="020F0502020204030204" pitchFamily="34" charset="0"/>
              </a:rPr>
              <a:t>ГБУЗ "ГП № 175 ДЗМ"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отмечается</a:t>
            </a:r>
            <a:r>
              <a:rPr lang="ru-RU" sz="1400" dirty="0">
                <a:cs typeface="Calibri" panose="020F0502020204030204" pitchFamily="34" charset="0"/>
              </a:rPr>
              <a:t>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повышение</a:t>
            </a:r>
            <a:r>
              <a:rPr lang="ru-RU" sz="1400" dirty="0">
                <a:cs typeface="Calibri" panose="020F0502020204030204" pitchFamily="34" charset="0"/>
              </a:rPr>
              <a:t> средней заработной платы на </a:t>
            </a:r>
            <a:r>
              <a:rPr lang="ru-RU" sz="1400" b="1" dirty="0">
                <a:solidFill>
                  <a:srgbClr val="49BED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10,3</a:t>
            </a:r>
            <a:r>
              <a:rPr lang="ru-RU" sz="1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Calibri" panose="020F0502020204030204" pitchFamily="34" charset="0"/>
              </a:rPr>
              <a:t> %</a:t>
            </a:r>
            <a:r>
              <a:rPr lang="ru-RU" sz="1400" dirty="0">
                <a:cs typeface="Calibri" panose="020F0502020204030204" pitchFamily="34" charset="0"/>
              </a:rPr>
              <a:t>                                     </a:t>
            </a:r>
            <a:r>
              <a:rPr lang="ru-RU" sz="1400" dirty="0">
                <a:solidFill>
                  <a:srgbClr val="000000"/>
                </a:solidFill>
              </a:rPr>
              <a:t>(</a:t>
            </a:r>
            <a:r>
              <a:rPr lang="ru-RU" sz="1400" dirty="0">
                <a:cs typeface="Calibri" panose="020F0502020204030204" pitchFamily="34" charset="0"/>
              </a:rPr>
              <a:t>средняя заработная плата за 2024 год – </a:t>
            </a:r>
            <a:r>
              <a:rPr lang="ru-RU" sz="1400" dirty="0">
                <a:solidFill>
                  <a:srgbClr val="000000"/>
                </a:solidFill>
                <a:cs typeface="Calibri" panose="020F0502020204030204" pitchFamily="34" charset="0"/>
              </a:rPr>
              <a:t>100,6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ru-RU" sz="1400" dirty="0">
                <a:solidFill>
                  <a:srgbClr val="000000"/>
                </a:solidFill>
              </a:rPr>
              <a:t>тыс. руб., за 2023 год – 91,2 тыс. руб.</a:t>
            </a:r>
            <a:r>
              <a:rPr lang="en-US" sz="1400" dirty="0">
                <a:solidFill>
                  <a:srgbClr val="000000"/>
                </a:solidFill>
              </a:rPr>
              <a:t>)</a:t>
            </a:r>
            <a:endParaRPr lang="ru-RU" sz="1400" dirty="0"/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D72DD14-4788-0DDE-55FB-02F732451B2C}"/>
              </a:ext>
            </a:extLst>
          </p:cNvPr>
          <p:cNvGraphicFramePr/>
          <p:nvPr/>
        </p:nvGraphicFramePr>
        <p:xfrm>
          <a:off x="5087888" y="2139060"/>
          <a:ext cx="6984776" cy="1649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A0A302C2-5D91-4363-BD39-0233B336769C}"/>
              </a:ext>
            </a:extLst>
          </p:cNvPr>
          <p:cNvGraphicFramePr/>
          <p:nvPr/>
        </p:nvGraphicFramePr>
        <p:xfrm>
          <a:off x="5231904" y="4399031"/>
          <a:ext cx="6696744" cy="1839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64482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-14253" y="288111"/>
            <a:ext cx="3661981" cy="3325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ru-RU" sz="2000" dirty="0">
                <a:latin typeface="Roboto"/>
              </a:rPr>
              <a:t>Оборудование поликлиники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1" r="33900"/>
          <a:stretch/>
        </p:blipFill>
        <p:spPr>
          <a:xfrm>
            <a:off x="7824192" y="1556791"/>
            <a:ext cx="4131282" cy="4813311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CDE8C03-A780-4865-91BE-52AFB0EF2F9B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33">
            <a:extLst>
              <a:ext uri="{FF2B5EF4-FFF2-40B4-BE49-F238E27FC236}">
                <a16:creationId xmlns:a16="http://schemas.microsoft.com/office/drawing/2014/main" id="{D4FD30EA-BB17-4298-8CC2-8B9A061AE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7577" y="636682"/>
            <a:ext cx="695325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8FC750-C791-4A04-8F25-958D64B2D018}"/>
              </a:ext>
            </a:extLst>
          </p:cNvPr>
          <p:cNvSpPr txBox="1"/>
          <p:nvPr/>
        </p:nvSpPr>
        <p:spPr>
          <a:xfrm>
            <a:off x="9552384" y="837420"/>
            <a:ext cx="1866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ГП № 175 </a:t>
            </a:r>
          </a:p>
          <a:p>
            <a:r>
              <a:rPr lang="ru-RU" dirty="0"/>
              <a:t>(ул. </a:t>
            </a:r>
            <a:r>
              <a:rPr lang="ru-RU" dirty="0" err="1"/>
              <a:t>Челяб</a:t>
            </a:r>
            <a:r>
              <a:rPr lang="ru-RU" dirty="0"/>
              <a:t>., 16к2)</a:t>
            </a:r>
          </a:p>
        </p:txBody>
      </p:sp>
      <p:graphicFrame>
        <p:nvGraphicFramePr>
          <p:cNvPr id="12" name="Таблица 3">
            <a:extLst>
              <a:ext uri="{FF2B5EF4-FFF2-40B4-BE49-F238E27FC236}">
                <a16:creationId xmlns:a16="http://schemas.microsoft.com/office/drawing/2014/main" id="{ECA3BCF7-1D24-43DC-AFB7-6758F34C3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734321"/>
              </p:ext>
            </p:extLst>
          </p:nvPr>
        </p:nvGraphicFramePr>
        <p:xfrm>
          <a:off x="407368" y="666420"/>
          <a:ext cx="7272808" cy="5702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6956">
                  <a:extLst>
                    <a:ext uri="{9D8B030D-6E8A-4147-A177-3AD203B41FA5}">
                      <a16:colId xmlns:a16="http://schemas.microsoft.com/office/drawing/2014/main" val="1131816778"/>
                    </a:ext>
                  </a:extLst>
                </a:gridCol>
                <a:gridCol w="881553">
                  <a:extLst>
                    <a:ext uri="{9D8B030D-6E8A-4147-A177-3AD203B41FA5}">
                      <a16:colId xmlns:a16="http://schemas.microsoft.com/office/drawing/2014/main" val="4003130143"/>
                    </a:ext>
                  </a:extLst>
                </a:gridCol>
                <a:gridCol w="4334299">
                  <a:extLst>
                    <a:ext uri="{9D8B030D-6E8A-4147-A177-3AD203B41FA5}">
                      <a16:colId xmlns:a16="http://schemas.microsoft.com/office/drawing/2014/main" val="571889380"/>
                    </a:ext>
                  </a:extLst>
                </a:gridCol>
              </a:tblGrid>
              <a:tr h="430526">
                <a:tc>
                  <a:txBody>
                    <a:bodyPr/>
                    <a:lstStyle/>
                    <a:p>
                      <a:pPr algn="ctr"/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endParaRPr lang="ru-RU" sz="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модели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896941"/>
                  </a:ext>
                </a:extLst>
              </a:tr>
              <a:tr h="32650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Рентген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«Ренекс-2»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522061"/>
                  </a:ext>
                </a:extLst>
              </a:tr>
              <a:tr h="32650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Флюорограф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 «РЕНЕКС-РЦ»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666220"/>
                  </a:ext>
                </a:extLst>
              </a:tr>
              <a:tr h="48371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Маммограф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«Маммо-5-МТ»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8585161"/>
                  </a:ext>
                </a:extLst>
              </a:tr>
              <a:tr h="48371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УЗИ</a:t>
                      </a:r>
                      <a:br>
                        <a:rPr lang="ru-RU" sz="14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ru-RU" sz="1400" b="0" i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экспертного класса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4 (2)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effectLst/>
                        </a:rPr>
                        <a:t>Phillips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en-US" sz="1400" b="0" i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0" i="0" dirty="0" err="1">
                          <a:solidFill>
                            <a:schemeClr val="tx1"/>
                          </a:solidFill>
                          <a:effectLst/>
                        </a:rPr>
                        <a:t>Mindrey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327467"/>
                  </a:ext>
                </a:extLst>
              </a:tr>
              <a:tr h="329624">
                <a:tc rowSpan="4">
                  <a:txBody>
                    <a:bodyPr/>
                    <a:lstStyle/>
                    <a:p>
                      <a:pPr algn="ctr"/>
                      <a:r>
                        <a:rPr lang="ru-RU" sz="1050" b="1" i="1" dirty="0">
                          <a:solidFill>
                            <a:schemeClr val="tx1"/>
                          </a:solidFill>
                        </a:rPr>
                        <a:t>датчики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05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err="1">
                          <a:solidFill>
                            <a:schemeClr val="tx1"/>
                          </a:solidFill>
                        </a:rPr>
                        <a:t>конвексные</a:t>
                      </a:r>
                      <a:endParaRPr lang="ru-RU" sz="105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326612"/>
                  </a:ext>
                </a:extLst>
              </a:tr>
              <a:tr h="3296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05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</a:rPr>
                        <a:t>линейные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511984"/>
                  </a:ext>
                </a:extLst>
              </a:tr>
              <a:tr h="3296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05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</a:rPr>
                        <a:t>секторные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952"/>
                  </a:ext>
                </a:extLst>
              </a:tr>
              <a:tr h="3296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105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 err="1">
                          <a:solidFill>
                            <a:schemeClr val="tx1"/>
                          </a:solidFill>
                        </a:rPr>
                        <a:t>ректовагинальные</a:t>
                      </a:r>
                      <a:endParaRPr lang="ru-RU" sz="105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048063"/>
                  </a:ext>
                </a:extLst>
              </a:tr>
              <a:tr h="345514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>
                          <a:solidFill>
                            <a:schemeClr val="tx1"/>
                          </a:solidFill>
                        </a:rPr>
                        <a:t>ЭКГ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АТЕ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908338"/>
                  </a:ext>
                </a:extLst>
              </a:tr>
              <a:tr h="329624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solidFill>
                            <a:schemeClr val="tx1"/>
                          </a:solidFill>
                        </a:rPr>
                        <a:t>Спирограф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СМП -21/02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36792"/>
                  </a:ext>
                </a:extLst>
              </a:tr>
              <a:tr h="48020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err="1">
                          <a:solidFill>
                            <a:schemeClr val="tx1"/>
                          </a:solidFill>
                        </a:rPr>
                        <a:t>Холтер</a:t>
                      </a:r>
                      <a:endParaRPr lang="ru-RU" sz="11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050" b="1" i="1" dirty="0">
                          <a:solidFill>
                            <a:schemeClr val="tx1"/>
                          </a:solidFill>
                        </a:rPr>
                        <a:t>систем / датчиков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2 / 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Миокард-</a:t>
                      </a:r>
                      <a:r>
                        <a:rPr lang="ru-RU" sz="1100" b="0" dirty="0" err="1">
                          <a:solidFill>
                            <a:schemeClr val="tx1"/>
                          </a:solidFill>
                        </a:rPr>
                        <a:t>Холтер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 2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4006507"/>
                  </a:ext>
                </a:extLst>
              </a:tr>
              <a:tr h="48975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chemeClr val="tx1"/>
                          </a:solidFill>
                        </a:rPr>
                        <a:t>СМАД</a:t>
                      </a:r>
                    </a:p>
                    <a:p>
                      <a:pPr algn="ctr"/>
                      <a:r>
                        <a:rPr lang="ru-RU" sz="1050" b="1" i="1" dirty="0">
                          <a:solidFill>
                            <a:schemeClr val="tx1"/>
                          </a:solidFill>
                        </a:rPr>
                        <a:t>систем / регистраторов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 / 7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Schiller BR-102 plus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730167"/>
                  </a:ext>
                </a:extLst>
              </a:tr>
              <a:tr h="326506">
                <a:tc>
                  <a:txBody>
                    <a:bodyPr/>
                    <a:lstStyle/>
                    <a:p>
                      <a:pPr algn="ctr"/>
                      <a:r>
                        <a:rPr lang="ru-RU" sz="1050" b="1" i="1" dirty="0">
                          <a:solidFill>
                            <a:schemeClr val="tx1"/>
                          </a:solidFill>
                        </a:rPr>
                        <a:t>Гастроскоп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Pentax EG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315510"/>
                  </a:ext>
                </a:extLst>
              </a:tr>
              <a:tr h="326506">
                <a:tc>
                  <a:txBody>
                    <a:bodyPr/>
                    <a:lstStyle/>
                    <a:p>
                      <a:pPr algn="ctr"/>
                      <a:r>
                        <a:rPr lang="ru-RU" sz="1050" b="1" i="1" dirty="0" err="1">
                          <a:solidFill>
                            <a:schemeClr val="tx1"/>
                          </a:solidFill>
                        </a:rPr>
                        <a:t>Колоноскоп</a:t>
                      </a:r>
                      <a:endParaRPr lang="ru-RU" sz="1050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>
                          <a:solidFill>
                            <a:schemeClr val="tx1"/>
                          </a:solidFill>
                        </a:rPr>
                        <a:t>Olympus CF-Q150L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1442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04126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-14253" y="288111"/>
            <a:ext cx="3661981" cy="3325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ru-RU" sz="2000" dirty="0">
                <a:latin typeface="Roboto"/>
              </a:rPr>
              <a:t>Оборудование поликлиники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1" r="33900"/>
          <a:stretch/>
        </p:blipFill>
        <p:spPr>
          <a:xfrm>
            <a:off x="7824192" y="1703740"/>
            <a:ext cx="4131282" cy="4605580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CDE8C03-A780-4865-91BE-52AFB0EF2F9B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33">
            <a:extLst>
              <a:ext uri="{FF2B5EF4-FFF2-40B4-BE49-F238E27FC236}">
                <a16:creationId xmlns:a16="http://schemas.microsoft.com/office/drawing/2014/main" id="{D4FD30EA-BB17-4298-8CC2-8B9A061AE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7577" y="779990"/>
            <a:ext cx="695325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8FC750-C791-4A04-8F25-958D64B2D018}"/>
              </a:ext>
            </a:extLst>
          </p:cNvPr>
          <p:cNvSpPr txBox="1"/>
          <p:nvPr/>
        </p:nvSpPr>
        <p:spPr>
          <a:xfrm>
            <a:off x="9552384" y="980728"/>
            <a:ext cx="1593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ГП № 175 (Ф1)</a:t>
            </a:r>
          </a:p>
        </p:txBody>
      </p:sp>
      <p:graphicFrame>
        <p:nvGraphicFramePr>
          <p:cNvPr id="12" name="Таблица 3">
            <a:extLst>
              <a:ext uri="{FF2B5EF4-FFF2-40B4-BE49-F238E27FC236}">
                <a16:creationId xmlns:a16="http://schemas.microsoft.com/office/drawing/2014/main" id="{ECA3BCF7-1D24-43DC-AFB7-6758F34C3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589256"/>
              </p:ext>
            </p:extLst>
          </p:nvPr>
        </p:nvGraphicFramePr>
        <p:xfrm>
          <a:off x="407368" y="980728"/>
          <a:ext cx="7272808" cy="4602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6956">
                  <a:extLst>
                    <a:ext uri="{9D8B030D-6E8A-4147-A177-3AD203B41FA5}">
                      <a16:colId xmlns:a16="http://schemas.microsoft.com/office/drawing/2014/main" val="1131816778"/>
                    </a:ext>
                  </a:extLst>
                </a:gridCol>
                <a:gridCol w="881553">
                  <a:extLst>
                    <a:ext uri="{9D8B030D-6E8A-4147-A177-3AD203B41FA5}">
                      <a16:colId xmlns:a16="http://schemas.microsoft.com/office/drawing/2014/main" val="4003130143"/>
                    </a:ext>
                  </a:extLst>
                </a:gridCol>
                <a:gridCol w="4334299">
                  <a:extLst>
                    <a:ext uri="{9D8B030D-6E8A-4147-A177-3AD203B41FA5}">
                      <a16:colId xmlns:a16="http://schemas.microsoft.com/office/drawing/2014/main" val="571889380"/>
                    </a:ext>
                  </a:extLst>
                </a:gridCol>
              </a:tblGrid>
              <a:tr h="452778"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dirty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endParaRPr lang="ru-RU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модели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896941"/>
                  </a:ext>
                </a:extLst>
              </a:tr>
              <a:tr h="45277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Рентген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КРД «РИМ»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522061"/>
                  </a:ext>
                </a:extLst>
              </a:tr>
              <a:tr h="45277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Флюорограф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ФЦМ «Барс-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</a:rPr>
                        <a:t>Ренекс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»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220708"/>
                  </a:ext>
                </a:extLst>
              </a:tr>
              <a:tr h="45277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Маммограф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«Маммо-4-МТ»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72659"/>
                  </a:ext>
                </a:extLst>
              </a:tr>
              <a:tr h="6573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УЗИ</a:t>
                      </a:r>
                      <a:br>
                        <a:rPr lang="ru-RU" sz="14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ru-RU" sz="1400" b="0" i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экспертного класса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effectLst/>
                        </a:rPr>
                        <a:t>GE Vivid, </a:t>
                      </a:r>
                      <a:r>
                        <a:rPr lang="en-US" sz="1400" b="0" i="0" dirty="0" err="1">
                          <a:solidFill>
                            <a:schemeClr val="tx1"/>
                          </a:solidFill>
                          <a:effectLst/>
                        </a:rPr>
                        <a:t>Logiq</a:t>
                      </a:r>
                      <a:r>
                        <a:rPr lang="en-US" sz="1400" b="0" i="0" dirty="0">
                          <a:solidFill>
                            <a:schemeClr val="tx1"/>
                          </a:solidFill>
                          <a:effectLst/>
                        </a:rPr>
                        <a:t>, Phillips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327467"/>
                  </a:ext>
                </a:extLst>
              </a:tr>
              <a:tr h="274320">
                <a:tc rowSpan="4"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solidFill>
                            <a:schemeClr val="tx1"/>
                          </a:solidFill>
                        </a:rPr>
                        <a:t>датчики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err="1">
                          <a:solidFill>
                            <a:schemeClr val="tx1"/>
                          </a:solidFill>
                        </a:rPr>
                        <a:t>конвексные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326612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1"/>
                          </a:solidFill>
                        </a:rPr>
                        <a:t>линейные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511984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1"/>
                          </a:solidFill>
                        </a:rPr>
                        <a:t>секторные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952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err="1">
                          <a:solidFill>
                            <a:schemeClr val="tx1"/>
                          </a:solidFill>
                        </a:rPr>
                        <a:t>ректовагинальные</a:t>
                      </a:r>
                      <a:endParaRPr lang="ru-RU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048063"/>
                  </a:ext>
                </a:extLst>
              </a:tr>
              <a:tr h="53409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err="1">
                          <a:solidFill>
                            <a:schemeClr val="tx1"/>
                          </a:solidFill>
                        </a:rPr>
                        <a:t>Холтер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200" b="1" i="1" dirty="0">
                          <a:solidFill>
                            <a:schemeClr val="tx1"/>
                          </a:solidFill>
                        </a:rPr>
                        <a:t>систем / датчиков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 / 5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Миокард-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</a:rPr>
                        <a:t>Холтер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 2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4006507"/>
                  </a:ext>
                </a:extLst>
              </a:tr>
              <a:tr h="50267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СМАД</a:t>
                      </a:r>
                    </a:p>
                    <a:p>
                      <a:pPr algn="ctr"/>
                      <a:r>
                        <a:rPr lang="ru-RU" sz="1200" b="1" i="1" dirty="0">
                          <a:solidFill>
                            <a:schemeClr val="tx1"/>
                          </a:solidFill>
                        </a:rPr>
                        <a:t>систем / регистраторов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 / 4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err="1">
                          <a:solidFill>
                            <a:schemeClr val="tx1"/>
                          </a:solidFill>
                        </a:rPr>
                        <a:t>BPLab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730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22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-14253" y="288111"/>
            <a:ext cx="3661981" cy="3325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ru-RU" sz="2000" dirty="0">
                <a:latin typeface="Roboto"/>
              </a:rPr>
              <a:t>Оборудование поликлиники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1" r="33900"/>
          <a:stretch/>
        </p:blipFill>
        <p:spPr>
          <a:xfrm>
            <a:off x="7824192" y="2013812"/>
            <a:ext cx="4131282" cy="4369654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CDE8C03-A780-4865-91BE-52AFB0EF2F9B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33">
            <a:extLst>
              <a:ext uri="{FF2B5EF4-FFF2-40B4-BE49-F238E27FC236}">
                <a16:creationId xmlns:a16="http://schemas.microsoft.com/office/drawing/2014/main" id="{D4FD30EA-BB17-4298-8CC2-8B9A061AE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561" y="924006"/>
            <a:ext cx="695325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8FC750-C791-4A04-8F25-958D64B2D018}"/>
              </a:ext>
            </a:extLst>
          </p:cNvPr>
          <p:cNvSpPr txBox="1"/>
          <p:nvPr/>
        </p:nvSpPr>
        <p:spPr>
          <a:xfrm>
            <a:off x="9408368" y="1124744"/>
            <a:ext cx="1593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ГП № 175 (Ф2)</a:t>
            </a:r>
          </a:p>
        </p:txBody>
      </p:sp>
      <p:graphicFrame>
        <p:nvGraphicFramePr>
          <p:cNvPr id="12" name="Таблица 3">
            <a:extLst>
              <a:ext uri="{FF2B5EF4-FFF2-40B4-BE49-F238E27FC236}">
                <a16:creationId xmlns:a16="http://schemas.microsoft.com/office/drawing/2014/main" id="{ECA3BCF7-1D24-43DC-AFB7-6758F34C3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654968"/>
              </p:ext>
            </p:extLst>
          </p:nvPr>
        </p:nvGraphicFramePr>
        <p:xfrm>
          <a:off x="407368" y="813545"/>
          <a:ext cx="7128792" cy="5504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val="1131816778"/>
                    </a:ext>
                  </a:extLst>
                </a:gridCol>
                <a:gridCol w="864097">
                  <a:extLst>
                    <a:ext uri="{9D8B030D-6E8A-4147-A177-3AD203B41FA5}">
                      <a16:colId xmlns:a16="http://schemas.microsoft.com/office/drawing/2014/main" val="4003130143"/>
                    </a:ext>
                  </a:extLst>
                </a:gridCol>
                <a:gridCol w="4248471">
                  <a:extLst>
                    <a:ext uri="{9D8B030D-6E8A-4147-A177-3AD203B41FA5}">
                      <a16:colId xmlns:a16="http://schemas.microsoft.com/office/drawing/2014/main" val="571889380"/>
                    </a:ext>
                  </a:extLst>
                </a:gridCol>
              </a:tblGrid>
              <a:tr h="431672"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endParaRPr lang="ru-RU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модели</a:t>
                      </a:r>
                    </a:p>
                  </a:txBody>
                  <a:tcPr anchor="ctr">
                    <a:solidFill>
                      <a:srgbClr val="C6EBF3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896941"/>
                  </a:ext>
                </a:extLst>
              </a:tr>
              <a:tr h="43167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Рентген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«Ренекс-2»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522061"/>
                  </a:ext>
                </a:extLst>
              </a:tr>
              <a:tr h="43167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Флюорограф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 «РЕНЕКС-РЦ»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755726"/>
                  </a:ext>
                </a:extLst>
              </a:tr>
              <a:tr h="43167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Маммограф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GE «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</a:rPr>
                        <a:t>Senografe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 Pristina»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759032"/>
                  </a:ext>
                </a:extLst>
              </a:tr>
              <a:tr h="62667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УЗИ</a:t>
                      </a:r>
                      <a:br>
                        <a:rPr lang="ru-RU" sz="14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1400" b="0" i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экспертного класса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4 (4)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 err="1">
                          <a:solidFill>
                            <a:schemeClr val="tx1"/>
                          </a:solidFill>
                          <a:effectLst/>
                        </a:rPr>
                        <a:t>Logiq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1400" b="0" i="0" dirty="0">
                          <a:solidFill>
                            <a:schemeClr val="tx1"/>
                          </a:solidFill>
                          <a:effectLst/>
                        </a:rPr>
                        <a:t>GE Vivid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1400" b="0" i="0" dirty="0">
                          <a:solidFill>
                            <a:schemeClr val="tx1"/>
                          </a:solidFill>
                          <a:effectLst/>
                        </a:rPr>
                        <a:t>Phillips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327467"/>
                  </a:ext>
                </a:extLst>
              </a:tr>
              <a:tr h="283898">
                <a:tc rowSpan="4"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solidFill>
                            <a:schemeClr val="tx1"/>
                          </a:solidFill>
                        </a:rPr>
                        <a:t>датчики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err="1">
                          <a:solidFill>
                            <a:schemeClr val="tx1"/>
                          </a:solidFill>
                        </a:rPr>
                        <a:t>конвексные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326612"/>
                  </a:ext>
                </a:extLst>
              </a:tr>
              <a:tr h="2838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линейные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511984"/>
                  </a:ext>
                </a:extLst>
              </a:tr>
              <a:tr h="2838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секторные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952"/>
                  </a:ext>
                </a:extLst>
              </a:tr>
              <a:tr h="2838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err="1">
                          <a:solidFill>
                            <a:schemeClr val="tx1"/>
                          </a:solidFill>
                        </a:rPr>
                        <a:t>ректовагинальные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048063"/>
                  </a:ext>
                </a:extLst>
              </a:tr>
              <a:tr h="509194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>
                          <a:solidFill>
                            <a:schemeClr val="tx1"/>
                          </a:solidFill>
                        </a:rPr>
                        <a:t>ЭКГ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АТЕ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1675573"/>
                  </a:ext>
                </a:extLst>
              </a:tr>
              <a:tr h="509194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>
                          <a:solidFill>
                            <a:schemeClr val="tx1"/>
                          </a:solidFill>
                        </a:rPr>
                        <a:t>Спирограф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СМП -21/01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249011"/>
                  </a:ext>
                </a:extLst>
              </a:tr>
              <a:tr h="50919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err="1">
                          <a:solidFill>
                            <a:schemeClr val="tx1"/>
                          </a:solidFill>
                        </a:rPr>
                        <a:t>Холтер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200" b="1" i="1" dirty="0">
                          <a:solidFill>
                            <a:schemeClr val="tx1"/>
                          </a:solidFill>
                        </a:rPr>
                        <a:t>систем / датчиков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2 / 10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«ДМС Передовые технологии»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4006507"/>
                  </a:ext>
                </a:extLst>
              </a:tr>
              <a:tr h="47924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СМАД</a:t>
                      </a:r>
                    </a:p>
                    <a:p>
                      <a:pPr algn="ctr"/>
                      <a:r>
                        <a:rPr lang="ru-RU" sz="1200" b="1" i="1" dirty="0">
                          <a:solidFill>
                            <a:schemeClr val="tx1"/>
                          </a:solidFill>
                        </a:rPr>
                        <a:t>систем / регистраторов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 /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«ДМС Передовые технологии»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730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32684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-14253" y="288111"/>
            <a:ext cx="3661981" cy="3325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ru-RU" sz="2000" dirty="0">
                <a:latin typeface="Roboto"/>
              </a:rPr>
              <a:t>Оборудование поликлиники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1" r="33900"/>
          <a:stretch/>
        </p:blipFill>
        <p:spPr>
          <a:xfrm>
            <a:off x="7824192" y="2013812"/>
            <a:ext cx="4131282" cy="4369654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CDE8C03-A780-4865-91BE-52AFB0EF2F9B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33">
            <a:extLst>
              <a:ext uri="{FF2B5EF4-FFF2-40B4-BE49-F238E27FC236}">
                <a16:creationId xmlns:a16="http://schemas.microsoft.com/office/drawing/2014/main" id="{D4FD30EA-BB17-4298-8CC2-8B9A061AE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561" y="924006"/>
            <a:ext cx="695325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8FC750-C791-4A04-8F25-958D64B2D018}"/>
              </a:ext>
            </a:extLst>
          </p:cNvPr>
          <p:cNvSpPr txBox="1"/>
          <p:nvPr/>
        </p:nvSpPr>
        <p:spPr>
          <a:xfrm>
            <a:off x="9408368" y="1124744"/>
            <a:ext cx="1593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ГП № 175 (Ф3)</a:t>
            </a:r>
          </a:p>
        </p:txBody>
      </p:sp>
      <p:graphicFrame>
        <p:nvGraphicFramePr>
          <p:cNvPr id="12" name="Таблица 3">
            <a:extLst>
              <a:ext uri="{FF2B5EF4-FFF2-40B4-BE49-F238E27FC236}">
                <a16:creationId xmlns:a16="http://schemas.microsoft.com/office/drawing/2014/main" id="{ECA3BCF7-1D24-43DC-AFB7-6758F34C3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993102"/>
              </p:ext>
            </p:extLst>
          </p:nvPr>
        </p:nvGraphicFramePr>
        <p:xfrm>
          <a:off x="407368" y="813544"/>
          <a:ext cx="6984776" cy="5654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5492">
                  <a:extLst>
                    <a:ext uri="{9D8B030D-6E8A-4147-A177-3AD203B41FA5}">
                      <a16:colId xmlns:a16="http://schemas.microsoft.com/office/drawing/2014/main" val="1131816778"/>
                    </a:ext>
                  </a:extLst>
                </a:gridCol>
                <a:gridCol w="846640">
                  <a:extLst>
                    <a:ext uri="{9D8B030D-6E8A-4147-A177-3AD203B41FA5}">
                      <a16:colId xmlns:a16="http://schemas.microsoft.com/office/drawing/2014/main" val="4003130143"/>
                    </a:ext>
                  </a:extLst>
                </a:gridCol>
                <a:gridCol w="4162644">
                  <a:extLst>
                    <a:ext uri="{9D8B030D-6E8A-4147-A177-3AD203B41FA5}">
                      <a16:colId xmlns:a16="http://schemas.microsoft.com/office/drawing/2014/main" val="571889380"/>
                    </a:ext>
                  </a:extLst>
                </a:gridCol>
              </a:tblGrid>
              <a:tr h="402406"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solidFill>
                            <a:schemeClr val="tx1"/>
                          </a:solidFill>
                        </a:rPr>
                        <a:t>количество</a:t>
                      </a:r>
                      <a:endParaRPr lang="ru-RU" sz="1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модели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896941"/>
                  </a:ext>
                </a:extLst>
              </a:tr>
              <a:tr h="40240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Рентген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«Ренекс-2»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522061"/>
                  </a:ext>
                </a:extLst>
              </a:tr>
              <a:tr h="40240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Флюорограф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«РЕНЕКС-РЦ»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755726"/>
                  </a:ext>
                </a:extLst>
              </a:tr>
              <a:tr h="40240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Маммограф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GE «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</a:rPr>
                        <a:t>Senografe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 Pristina»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759032"/>
                  </a:ext>
                </a:extLst>
              </a:tr>
              <a:tr h="584185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УЗИ</a:t>
                      </a:r>
                      <a:br>
                        <a:rPr lang="ru-RU" sz="1400" b="1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1400" b="0" i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экспертного класса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5 (4)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 err="1">
                          <a:solidFill>
                            <a:schemeClr val="tx1"/>
                          </a:solidFill>
                          <a:effectLst/>
                        </a:rPr>
                        <a:t>Logiq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1400" b="0" i="0" dirty="0">
                          <a:solidFill>
                            <a:schemeClr val="tx1"/>
                          </a:solidFill>
                          <a:effectLst/>
                        </a:rPr>
                        <a:t>GE Vivid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en-US" sz="1400" b="0" i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b="0" i="0" dirty="0" err="1">
                          <a:solidFill>
                            <a:schemeClr val="tx1"/>
                          </a:solidFill>
                          <a:effectLst/>
                        </a:rPr>
                        <a:t>Mindrey</a:t>
                      </a:r>
                      <a:r>
                        <a:rPr lang="ru-RU" sz="1400" b="0" i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US" sz="1400" b="0" i="0" dirty="0">
                          <a:solidFill>
                            <a:schemeClr val="tx1"/>
                          </a:solidFill>
                          <a:effectLst/>
                        </a:rPr>
                        <a:t>Phillips</a:t>
                      </a:r>
                      <a:endParaRPr lang="ru-RU" sz="1400" b="0" i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327467"/>
                  </a:ext>
                </a:extLst>
              </a:tr>
              <a:tr h="264650">
                <a:tc rowSpan="4">
                  <a:txBody>
                    <a:bodyPr/>
                    <a:lstStyle/>
                    <a:p>
                      <a:pPr algn="ctr"/>
                      <a:r>
                        <a:rPr lang="ru-RU" sz="1200" b="1" i="1" dirty="0">
                          <a:solidFill>
                            <a:schemeClr val="tx1"/>
                          </a:solidFill>
                        </a:rPr>
                        <a:t>датчики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err="1">
                          <a:solidFill>
                            <a:schemeClr val="tx1"/>
                          </a:solidFill>
                        </a:rPr>
                        <a:t>конвексные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326612"/>
                  </a:ext>
                </a:extLst>
              </a:tr>
              <a:tr h="2646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линейные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511984"/>
                  </a:ext>
                </a:extLst>
              </a:tr>
              <a:tr h="2646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секторные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952"/>
                  </a:ext>
                </a:extLst>
              </a:tr>
              <a:tr h="2646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err="1">
                          <a:solidFill>
                            <a:schemeClr val="tx1"/>
                          </a:solidFill>
                        </a:rPr>
                        <a:t>ректовагинальные</a:t>
                      </a:r>
                      <a:endParaRPr lang="ru-RU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048063"/>
                  </a:ext>
                </a:extLst>
              </a:tr>
              <a:tr h="474672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>
                          <a:solidFill>
                            <a:schemeClr val="tx1"/>
                          </a:solidFill>
                        </a:rPr>
                        <a:t>ЭКГ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АТЕ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347536"/>
                  </a:ext>
                </a:extLst>
              </a:tr>
              <a:tr h="474672">
                <a:tc>
                  <a:txBody>
                    <a:bodyPr/>
                    <a:lstStyle/>
                    <a:p>
                      <a:pPr algn="ctr"/>
                      <a:r>
                        <a:rPr lang="ru-RU" sz="1400" b="1" i="0" dirty="0">
                          <a:solidFill>
                            <a:schemeClr val="tx1"/>
                          </a:solidFill>
                        </a:rPr>
                        <a:t>Спирограф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СМП -21/01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249011"/>
                  </a:ext>
                </a:extLst>
              </a:tr>
              <a:tr h="47467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err="1">
                          <a:solidFill>
                            <a:schemeClr val="tx1"/>
                          </a:solidFill>
                        </a:rPr>
                        <a:t>Холтер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200" b="1" i="1" dirty="0">
                          <a:solidFill>
                            <a:schemeClr val="tx1"/>
                          </a:solidFill>
                        </a:rPr>
                        <a:t>систем / датчиков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 / 13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Миокард-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</a:rPr>
                        <a:t>Холтер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 2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, «ДМС Передовые технологии»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4006507"/>
                  </a:ext>
                </a:extLst>
              </a:tr>
              <a:tr h="44674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tx1"/>
                          </a:solidFill>
                        </a:rPr>
                        <a:t>СМАД</a:t>
                      </a:r>
                    </a:p>
                    <a:p>
                      <a:pPr algn="ctr"/>
                      <a:r>
                        <a:rPr lang="ru-RU" sz="1200" b="1" i="1" dirty="0">
                          <a:solidFill>
                            <a:schemeClr val="tx1"/>
                          </a:solidFill>
                        </a:rPr>
                        <a:t>систем / регистраторов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 / 4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Schiller BR-102 plus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730167"/>
                  </a:ext>
                </a:extLst>
              </a:tr>
              <a:tr h="44674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err="1">
                          <a:solidFill>
                            <a:schemeClr val="tx1"/>
                          </a:solidFill>
                        </a:rPr>
                        <a:t>Тредмил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Schiller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</a:rPr>
                        <a:t>Cardiovit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 AT-104</a:t>
                      </a:r>
                      <a:endParaRPr lang="ru-RU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CC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75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60500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CDE8C03-A780-4865-91BE-52AFB0EF2F9B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64D2E0-0633-4285-9EFF-5892C088E5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7" r="7915" b="14941"/>
          <a:stretch/>
        </p:blipFill>
        <p:spPr>
          <a:xfrm>
            <a:off x="6888088" y="530258"/>
            <a:ext cx="4865720" cy="2826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49">
            <a:extLst>
              <a:ext uri="{FF2B5EF4-FFF2-40B4-BE49-F238E27FC236}">
                <a16:creationId xmlns:a16="http://schemas.microsoft.com/office/drawing/2014/main" id="{2E160C1A-D955-4873-B707-447824854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360" y="759916"/>
            <a:ext cx="4464496" cy="1739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200" b="1" dirty="0">
                <a:latin typeface="Roboto" panose="020B0604020202020204" charset="0"/>
                <a:ea typeface="Roboto" panose="020B0604020202020204" charset="0"/>
              </a:rPr>
              <a:t>Филиал № 1 ГБУЗ «ГП № 175 ДЗМ» </a:t>
            </a:r>
            <a:r>
              <a:rPr lang="ru-RU" altLang="en-US" sz="1200" dirty="0">
                <a:latin typeface="Roboto" panose="020B0604020202020204" charset="0"/>
                <a:ea typeface="Roboto" panose="020B0604020202020204" charset="0"/>
              </a:rPr>
              <a:t>расположен по адресу: ул. Старый Гай, дом 5. </a:t>
            </a:r>
          </a:p>
          <a:p>
            <a:pPr marL="352425" indent="-171450" algn="just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en-US" sz="1200" dirty="0">
                <a:latin typeface="Roboto" panose="020B0604020202020204" charset="0"/>
                <a:ea typeface="Roboto" panose="020B0604020202020204" charset="0"/>
              </a:rPr>
              <a:t>Поликлиника расположена в типовом 4-х этажном здании 1975 года постройки. Обслуживает взрослое население района Вешняки Восточного административного округа города Москвы. </a:t>
            </a:r>
          </a:p>
          <a:p>
            <a:pPr marL="352425" indent="-171450" algn="just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en-US" sz="1200" dirty="0">
                <a:latin typeface="Roboto" panose="020B0604020202020204" charset="0"/>
                <a:ea typeface="Roboto" panose="020B0604020202020204" charset="0"/>
              </a:rPr>
              <a:t>Численность прикрепленного населения к филиалу  № 1 составляет  </a:t>
            </a:r>
            <a:r>
              <a:rPr lang="ru-RU" altLang="en-US" sz="12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 panose="020B0604020202020204" charset="0"/>
                <a:ea typeface="Roboto" panose="020B0604020202020204" charset="0"/>
              </a:rPr>
              <a:t>45006</a:t>
            </a:r>
            <a:r>
              <a:rPr lang="ru-RU" altLang="en-US" sz="1200" dirty="0">
                <a:latin typeface="Roboto" panose="020B0604020202020204" charset="0"/>
                <a:ea typeface="Roboto" panose="020B0604020202020204" charset="0"/>
              </a:rPr>
              <a:t> человек 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47DDF808-7791-474D-BB2D-103ADA8222A8}"/>
              </a:ext>
            </a:extLst>
          </p:cNvPr>
          <p:cNvSpPr txBox="1">
            <a:spLocks/>
          </p:cNvSpPr>
          <p:nvPr/>
        </p:nvSpPr>
        <p:spPr bwMode="auto">
          <a:xfrm>
            <a:off x="479376" y="324115"/>
            <a:ext cx="9937104" cy="332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dirty="0">
                <a:latin typeface="Roboto"/>
              </a:rPr>
              <a:t>Капитальный ремонт Филиала № 1 ГП № 175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811A200-998D-4293-8ABF-603E658CD18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6" y="3460216"/>
            <a:ext cx="4680520" cy="31683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7337C5B-C0B7-4725-B042-B0A90D763CC4}"/>
              </a:ext>
            </a:extLst>
          </p:cNvPr>
          <p:cNvSpPr txBox="1"/>
          <p:nvPr/>
        </p:nvSpPr>
        <p:spPr>
          <a:xfrm>
            <a:off x="9320948" y="4509120"/>
            <a:ext cx="936104" cy="374571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275" endPos="40000" dist="1016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БЫЛО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18" name="Соединитель: уступ 40">
            <a:extLst>
              <a:ext uri="{FF2B5EF4-FFF2-40B4-BE49-F238E27FC236}">
                <a16:creationId xmlns:a16="http://schemas.microsoft.com/office/drawing/2014/main" id="{A8F29629-0072-414B-BB72-07D5A73D55C8}"/>
              </a:ext>
            </a:extLst>
          </p:cNvPr>
          <p:cNvCxnSpPr>
            <a:cxnSpLocks/>
          </p:cNvCxnSpPr>
          <p:nvPr/>
        </p:nvCxnSpPr>
        <p:spPr>
          <a:xfrm rot="5400000">
            <a:off x="9107351" y="3156582"/>
            <a:ext cx="1748559" cy="433872"/>
          </a:xfrm>
          <a:prstGeom prst="bentConnector4">
            <a:avLst>
              <a:gd name="adj1" fmla="val 44645"/>
              <a:gd name="adj2" fmla="val 152688"/>
            </a:avLst>
          </a:prstGeom>
          <a:ln w="57150">
            <a:headEnd type="diamond" w="med" len="med"/>
            <a:tailEnd type="diamond" w="med" len="med"/>
          </a:ln>
          <a:effectLst>
            <a:glow rad="88900">
              <a:schemeClr val="accent1">
                <a:lumMod val="40000"/>
                <a:lumOff val="60000"/>
                <a:alpha val="70000"/>
              </a:schemeClr>
            </a:glow>
            <a:reflection blurRad="6350" stA="50000" endA="275" endPos="40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DA4F79F-E916-4EAC-9AC7-B47F4DC515D2}"/>
              </a:ext>
            </a:extLst>
          </p:cNvPr>
          <p:cNvSpPr txBox="1"/>
          <p:nvPr/>
        </p:nvSpPr>
        <p:spPr>
          <a:xfrm>
            <a:off x="1292167" y="2876887"/>
            <a:ext cx="1024575" cy="374571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275" endPos="40000" dist="1016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БУДЕТ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22" name="Соединитель: уступ 40">
            <a:extLst>
              <a:ext uri="{FF2B5EF4-FFF2-40B4-BE49-F238E27FC236}">
                <a16:creationId xmlns:a16="http://schemas.microsoft.com/office/drawing/2014/main" id="{FD5F11E8-D927-47D5-96E7-5BF218D23F0F}"/>
              </a:ext>
            </a:extLst>
          </p:cNvPr>
          <p:cNvCxnSpPr>
            <a:cxnSpLocks/>
            <a:endCxn id="21" idx="1"/>
          </p:cNvCxnSpPr>
          <p:nvPr/>
        </p:nvCxnSpPr>
        <p:spPr>
          <a:xfrm rot="10800000">
            <a:off x="1292168" y="3064174"/>
            <a:ext cx="2384495" cy="1887255"/>
          </a:xfrm>
          <a:prstGeom prst="bentConnector3">
            <a:avLst>
              <a:gd name="adj1" fmla="val 109587"/>
            </a:avLst>
          </a:prstGeom>
          <a:ln w="57150">
            <a:headEnd type="diamond" w="med" len="med"/>
            <a:tailEnd type="diamond" w="med" len="med"/>
          </a:ln>
          <a:effectLst>
            <a:glow rad="88900">
              <a:schemeClr val="accent1">
                <a:lumMod val="40000"/>
                <a:lumOff val="60000"/>
                <a:alpha val="70000"/>
              </a:schemeClr>
            </a:glow>
            <a:reflection blurRad="6350" stA="50000" endA="275" endPos="40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260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79376" y="260648"/>
            <a:ext cx="9937104" cy="3325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ru-RU" sz="2000" dirty="0">
                <a:latin typeface="Roboto"/>
              </a:rPr>
              <a:t>Капитальный ремонт Филиала № 1 ГП № 175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CDE8C03-A780-4865-91BE-52AFB0EF2F9B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2CB0906-F4C1-48A1-A339-BB3E3DF2B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2" y="3720717"/>
            <a:ext cx="2579352" cy="251142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57F6496-8EA9-4A7C-A8E9-23BA5DD950B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3720716"/>
            <a:ext cx="2282282" cy="2511429"/>
          </a:xfrm>
          <a:prstGeom prst="rect">
            <a:avLst/>
          </a:prstGeom>
        </p:spPr>
      </p:pic>
      <p:sp>
        <p:nvSpPr>
          <p:cNvPr id="19" name="Прямоугольник 49">
            <a:extLst>
              <a:ext uri="{FF2B5EF4-FFF2-40B4-BE49-F238E27FC236}">
                <a16:creationId xmlns:a16="http://schemas.microsoft.com/office/drawing/2014/main" id="{F90188FF-3CB5-4CA9-88C5-F92058394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168" y="3577523"/>
            <a:ext cx="4282425" cy="2409121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solidFill>
              <a:srgbClr val="49BED8"/>
            </a:solidFill>
          </a:ln>
        </p:spPr>
        <p:txBody>
          <a:bodyPr wrap="square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200" b="1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</a:rPr>
              <a:t>Почему нам необходим капитальный ремонт?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endParaRPr lang="ru-RU" altLang="en-US" sz="1200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marL="352425" indent="-171450" algn="just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en-US" sz="12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</a:rPr>
              <a:t>За свою многолетнюю историю здание филиала № 1 ГБУЗ «ГП № 175 ДЗМ» не соответствует современным требованиям.</a:t>
            </a:r>
          </a:p>
          <a:p>
            <a:pPr marL="352425" indent="-171450" algn="just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en-US" sz="12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</a:rPr>
              <a:t>Планировка помещений поликлиники не соответствует стандартам современной медицины.</a:t>
            </a:r>
          </a:p>
          <a:p>
            <a:pPr marL="352425" indent="-171450" algn="just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en-US" sz="12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</a:rPr>
              <a:t>Внешний и внутренний вид зданий, коммуникации и прилегающая к поликлинике территория требуют обновления.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4E876E-550E-408A-95DB-364C9D85C2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625" y="751658"/>
            <a:ext cx="4134730" cy="257038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160DC2-FBD6-4209-B109-CE14B41C06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8" y="719008"/>
            <a:ext cx="4282425" cy="260673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F9E2CE4-3F58-4CE5-8365-38E4E8A0D9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61" y="728125"/>
            <a:ext cx="2351252" cy="260673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D0B0C9D-D0FD-4B0C-8CA1-E8814652EA88}"/>
              </a:ext>
            </a:extLst>
          </p:cNvPr>
          <p:cNvSpPr txBox="1"/>
          <p:nvPr/>
        </p:nvSpPr>
        <p:spPr>
          <a:xfrm>
            <a:off x="298561" y="5119553"/>
            <a:ext cx="1548967" cy="715089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275" endPos="40000" dist="1016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БЫЛО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C450BB-8A96-49D1-9DDD-65E6E6A55BC2}"/>
              </a:ext>
            </a:extLst>
          </p:cNvPr>
          <p:cNvSpPr txBox="1"/>
          <p:nvPr/>
        </p:nvSpPr>
        <p:spPr>
          <a:xfrm>
            <a:off x="298561" y="3861048"/>
            <a:ext cx="1548967" cy="715089"/>
          </a:xfrm>
          <a:prstGeom prst="roundRect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>
            <a:reflection blurRad="6350" stA="50000" endA="275" endPos="40000" dist="1016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n w="0"/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БУДЕТ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9" name="Стрелка: вверх 28">
            <a:extLst>
              <a:ext uri="{FF2B5EF4-FFF2-40B4-BE49-F238E27FC236}">
                <a16:creationId xmlns:a16="http://schemas.microsoft.com/office/drawing/2014/main" id="{A5F7B2D6-71F5-4CB3-833B-58D9C1A885F5}"/>
              </a:ext>
            </a:extLst>
          </p:cNvPr>
          <p:cNvSpPr/>
          <p:nvPr/>
        </p:nvSpPr>
        <p:spPr>
          <a:xfrm>
            <a:off x="893024" y="3317632"/>
            <a:ext cx="360040" cy="467476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: вверх 29">
            <a:extLst>
              <a:ext uri="{FF2B5EF4-FFF2-40B4-BE49-F238E27FC236}">
                <a16:creationId xmlns:a16="http://schemas.microsoft.com/office/drawing/2014/main" id="{A97106F9-878A-46E3-9E09-DEC097C51F67}"/>
              </a:ext>
            </a:extLst>
          </p:cNvPr>
          <p:cNvSpPr/>
          <p:nvPr/>
        </p:nvSpPr>
        <p:spPr>
          <a:xfrm rot="5400000">
            <a:off x="1952512" y="5243359"/>
            <a:ext cx="360040" cy="467476"/>
          </a:xfrm>
          <a:prstGeom prst="up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397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79376" y="260648"/>
            <a:ext cx="3661981" cy="3325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ru-RU" sz="2000" dirty="0">
                <a:latin typeface="Roboto"/>
              </a:rPr>
              <a:t>Капитальный ремонт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CDE8C03-A780-4865-91BE-52AFB0EF2F9B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49">
            <a:extLst>
              <a:ext uri="{FF2B5EF4-FFF2-40B4-BE49-F238E27FC236}">
                <a16:creationId xmlns:a16="http://schemas.microsoft.com/office/drawing/2014/main" id="{92AA18BD-4425-4780-AF44-40274D514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336" y="764704"/>
            <a:ext cx="11665296" cy="1398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400" dirty="0">
                <a:solidFill>
                  <a:srgbClr val="000000"/>
                </a:solidFill>
                <a:latin typeface="Verdana" panose="020B0604030504040204" pitchFamily="34" charset="0"/>
              </a:rPr>
              <a:t>Ваша поликлиника станет лучше для Вас!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endParaRPr lang="ru-RU" altLang="en-US" sz="140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400" dirty="0">
                <a:solidFill>
                  <a:srgbClr val="000000"/>
                </a:solidFill>
                <a:latin typeface="Verdana" panose="020B0604030504040204" pitchFamily="34" charset="0"/>
              </a:rPr>
              <a:t>Во время проведения капитального ремонта пациенты посещают своих привычных врачей, просто по другому адресу.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400" dirty="0">
                <a:solidFill>
                  <a:srgbClr val="000000"/>
                </a:solidFill>
                <a:latin typeface="Verdana" panose="020B0604030504040204" pitchFamily="34" charset="0"/>
              </a:rPr>
              <a:t>Вся медицинская помощь будет оказываться своевременно и в полном объеме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endParaRPr lang="ru-RU" altLang="en-US" sz="14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grpSp>
        <p:nvGrpSpPr>
          <p:cNvPr id="15" name="Group 876">
            <a:extLst>
              <a:ext uri="{FF2B5EF4-FFF2-40B4-BE49-F238E27FC236}">
                <a16:creationId xmlns:a16="http://schemas.microsoft.com/office/drawing/2014/main" id="{B3AF747F-32F6-40AB-9326-DAF2D62E7C63}"/>
              </a:ext>
            </a:extLst>
          </p:cNvPr>
          <p:cNvGrpSpPr>
            <a:grpSpLocks/>
          </p:cNvGrpSpPr>
          <p:nvPr/>
        </p:nvGrpSpPr>
        <p:grpSpPr>
          <a:xfrm>
            <a:off x="1487488" y="2666993"/>
            <a:ext cx="1652366" cy="1549819"/>
            <a:chOff x="-1612900" y="2984500"/>
            <a:chExt cx="647699" cy="665163"/>
          </a:xfrm>
          <a:solidFill>
            <a:srgbClr val="9FC63B"/>
          </a:solidFill>
        </p:grpSpPr>
        <p:sp>
          <p:nvSpPr>
            <p:cNvPr id="16" name="Freeform 155">
              <a:extLst>
                <a:ext uri="{FF2B5EF4-FFF2-40B4-BE49-F238E27FC236}">
                  <a16:creationId xmlns:a16="http://schemas.microsoft.com/office/drawing/2014/main" id="{F14E56C2-E374-40EC-9022-991530A5AF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552575" y="3049588"/>
              <a:ext cx="527050" cy="528638"/>
            </a:xfrm>
            <a:custGeom>
              <a:avLst/>
              <a:gdLst>
                <a:gd name="T0" fmla="*/ 262 w 1522"/>
                <a:gd name="T1" fmla="*/ 177 h 1529"/>
                <a:gd name="T2" fmla="*/ 99 w 1522"/>
                <a:gd name="T3" fmla="*/ 237 h 1529"/>
                <a:gd name="T4" fmla="*/ 145 w 1522"/>
                <a:gd name="T5" fmla="*/ 449 h 1529"/>
                <a:gd name="T6" fmla="*/ 308 w 1522"/>
                <a:gd name="T7" fmla="*/ 462 h 1529"/>
                <a:gd name="T8" fmla="*/ 465 w 1522"/>
                <a:gd name="T9" fmla="*/ 677 h 1529"/>
                <a:gd name="T10" fmla="*/ 505 w 1522"/>
                <a:gd name="T11" fmla="*/ 908 h 1529"/>
                <a:gd name="T12" fmla="*/ 692 w 1522"/>
                <a:gd name="T13" fmla="*/ 868 h 1529"/>
                <a:gd name="T14" fmla="*/ 831 w 1522"/>
                <a:gd name="T15" fmla="*/ 756 h 1529"/>
                <a:gd name="T16" fmla="*/ 833 w 1522"/>
                <a:gd name="T17" fmla="*/ 874 h 1529"/>
                <a:gd name="T18" fmla="*/ 1028 w 1522"/>
                <a:gd name="T19" fmla="*/ 908 h 1529"/>
                <a:gd name="T20" fmla="*/ 1059 w 1522"/>
                <a:gd name="T21" fmla="*/ 677 h 1529"/>
                <a:gd name="T22" fmla="*/ 1216 w 1522"/>
                <a:gd name="T23" fmla="*/ 464 h 1529"/>
                <a:gd name="T24" fmla="*/ 1383 w 1522"/>
                <a:gd name="T25" fmla="*/ 449 h 1529"/>
                <a:gd name="T26" fmla="*/ 1425 w 1522"/>
                <a:gd name="T27" fmla="*/ 217 h 1529"/>
                <a:gd name="T28" fmla="*/ 1261 w 1522"/>
                <a:gd name="T29" fmla="*/ 177 h 1529"/>
                <a:gd name="T30" fmla="*/ 1197 w 1522"/>
                <a:gd name="T31" fmla="*/ 3 h 1529"/>
                <a:gd name="T32" fmla="*/ 1462 w 1522"/>
                <a:gd name="T33" fmla="*/ 2 h 1529"/>
                <a:gd name="T34" fmla="*/ 1522 w 1522"/>
                <a:gd name="T35" fmla="*/ 1503 h 1529"/>
                <a:gd name="T36" fmla="*/ 3 w 1522"/>
                <a:gd name="T37" fmla="*/ 1529 h 1529"/>
                <a:gd name="T38" fmla="*/ 1 w 1522"/>
                <a:gd name="T39" fmla="*/ 357 h 1529"/>
                <a:gd name="T40" fmla="*/ 72 w 1522"/>
                <a:gd name="T41" fmla="*/ 1 h 1529"/>
                <a:gd name="T42" fmla="*/ 99 w 1522"/>
                <a:gd name="T43" fmla="*/ 773 h 1529"/>
                <a:gd name="T44" fmla="*/ 99 w 1522"/>
                <a:gd name="T45" fmla="*/ 869 h 1529"/>
                <a:gd name="T46" fmla="*/ 290 w 1522"/>
                <a:gd name="T47" fmla="*/ 908 h 1529"/>
                <a:gd name="T48" fmla="*/ 326 w 1522"/>
                <a:gd name="T49" fmla="*/ 674 h 1529"/>
                <a:gd name="T50" fmla="*/ 138 w 1522"/>
                <a:gd name="T51" fmla="*/ 637 h 1529"/>
                <a:gd name="T52" fmla="*/ 99 w 1522"/>
                <a:gd name="T53" fmla="*/ 773 h 1529"/>
                <a:gd name="T54" fmla="*/ 1198 w 1522"/>
                <a:gd name="T55" fmla="*/ 866 h 1529"/>
                <a:gd name="T56" fmla="*/ 1386 w 1522"/>
                <a:gd name="T57" fmla="*/ 908 h 1529"/>
                <a:gd name="T58" fmla="*/ 1425 w 1522"/>
                <a:gd name="T59" fmla="*/ 675 h 1529"/>
                <a:gd name="T60" fmla="*/ 1236 w 1522"/>
                <a:gd name="T61" fmla="*/ 637 h 1529"/>
                <a:gd name="T62" fmla="*/ 1198 w 1522"/>
                <a:gd name="T63" fmla="*/ 772 h 1529"/>
                <a:gd name="T64" fmla="*/ 1425 w 1522"/>
                <a:gd name="T65" fmla="*/ 1122 h 1529"/>
                <a:gd name="T66" fmla="*/ 1235 w 1522"/>
                <a:gd name="T67" fmla="*/ 1085 h 1529"/>
                <a:gd name="T68" fmla="*/ 1198 w 1522"/>
                <a:gd name="T69" fmla="*/ 1319 h 1529"/>
                <a:gd name="T70" fmla="*/ 1385 w 1522"/>
                <a:gd name="T71" fmla="*/ 1356 h 1529"/>
                <a:gd name="T72" fmla="*/ 1426 w 1522"/>
                <a:gd name="T73" fmla="*/ 1220 h 1529"/>
                <a:gd name="T74" fmla="*/ 327 w 1522"/>
                <a:gd name="T75" fmla="*/ 1219 h 1529"/>
                <a:gd name="T76" fmla="*/ 290 w 1522"/>
                <a:gd name="T77" fmla="*/ 1085 h 1529"/>
                <a:gd name="T78" fmla="*/ 99 w 1522"/>
                <a:gd name="T79" fmla="*/ 1123 h 1529"/>
                <a:gd name="T80" fmla="*/ 137 w 1522"/>
                <a:gd name="T81" fmla="*/ 1355 h 1529"/>
                <a:gd name="T82" fmla="*/ 326 w 1522"/>
                <a:gd name="T83" fmla="*/ 1317 h 1529"/>
                <a:gd name="T84" fmla="*/ 466 w 1522"/>
                <a:gd name="T85" fmla="*/ 1221 h 1529"/>
                <a:gd name="T86" fmla="*/ 500 w 1522"/>
                <a:gd name="T87" fmla="*/ 1355 h 1529"/>
                <a:gd name="T88" fmla="*/ 692 w 1522"/>
                <a:gd name="T89" fmla="*/ 1322 h 1529"/>
                <a:gd name="T90" fmla="*/ 657 w 1522"/>
                <a:gd name="T91" fmla="*/ 1085 h 1529"/>
                <a:gd name="T92" fmla="*/ 466 w 1522"/>
                <a:gd name="T93" fmla="*/ 1123 h 1529"/>
                <a:gd name="T94" fmla="*/ 833 w 1522"/>
                <a:gd name="T95" fmla="*/ 1220 h 1529"/>
                <a:gd name="T96" fmla="*/ 874 w 1522"/>
                <a:gd name="T97" fmla="*/ 1356 h 1529"/>
                <a:gd name="T98" fmla="*/ 1059 w 1522"/>
                <a:gd name="T99" fmla="*/ 1319 h 1529"/>
                <a:gd name="T100" fmla="*/ 1022 w 1522"/>
                <a:gd name="T101" fmla="*/ 1085 h 1529"/>
                <a:gd name="T102" fmla="*/ 833 w 1522"/>
                <a:gd name="T103" fmla="*/ 1120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2" h="1529">
                  <a:moveTo>
                    <a:pt x="328" y="2"/>
                  </a:moveTo>
                  <a:cubicBezTo>
                    <a:pt x="306" y="60"/>
                    <a:pt x="285" y="116"/>
                    <a:pt x="262" y="177"/>
                  </a:cubicBezTo>
                  <a:cubicBezTo>
                    <a:pt x="232" y="177"/>
                    <a:pt x="196" y="177"/>
                    <a:pt x="160" y="177"/>
                  </a:cubicBezTo>
                  <a:cubicBezTo>
                    <a:pt x="103" y="177"/>
                    <a:pt x="99" y="181"/>
                    <a:pt x="99" y="237"/>
                  </a:cubicBezTo>
                  <a:cubicBezTo>
                    <a:pt x="99" y="292"/>
                    <a:pt x="99" y="347"/>
                    <a:pt x="99" y="403"/>
                  </a:cubicBezTo>
                  <a:cubicBezTo>
                    <a:pt x="99" y="439"/>
                    <a:pt x="109" y="449"/>
                    <a:pt x="145" y="449"/>
                  </a:cubicBezTo>
                  <a:cubicBezTo>
                    <a:pt x="193" y="449"/>
                    <a:pt x="240" y="450"/>
                    <a:pt x="287" y="449"/>
                  </a:cubicBezTo>
                  <a:cubicBezTo>
                    <a:pt x="298" y="449"/>
                    <a:pt x="304" y="452"/>
                    <a:pt x="308" y="462"/>
                  </a:cubicBezTo>
                  <a:cubicBezTo>
                    <a:pt x="342" y="537"/>
                    <a:pt x="391" y="600"/>
                    <a:pt x="454" y="652"/>
                  </a:cubicBezTo>
                  <a:cubicBezTo>
                    <a:pt x="461" y="658"/>
                    <a:pt x="465" y="669"/>
                    <a:pt x="465" y="677"/>
                  </a:cubicBezTo>
                  <a:cubicBezTo>
                    <a:pt x="466" y="741"/>
                    <a:pt x="466" y="804"/>
                    <a:pt x="466" y="867"/>
                  </a:cubicBezTo>
                  <a:cubicBezTo>
                    <a:pt x="466" y="897"/>
                    <a:pt x="476" y="908"/>
                    <a:pt x="505" y="908"/>
                  </a:cubicBezTo>
                  <a:cubicBezTo>
                    <a:pt x="554" y="909"/>
                    <a:pt x="604" y="909"/>
                    <a:pt x="653" y="908"/>
                  </a:cubicBezTo>
                  <a:cubicBezTo>
                    <a:pt x="683" y="908"/>
                    <a:pt x="692" y="898"/>
                    <a:pt x="692" y="868"/>
                  </a:cubicBezTo>
                  <a:cubicBezTo>
                    <a:pt x="692" y="830"/>
                    <a:pt x="692" y="793"/>
                    <a:pt x="692" y="756"/>
                  </a:cubicBezTo>
                  <a:cubicBezTo>
                    <a:pt x="739" y="756"/>
                    <a:pt x="784" y="756"/>
                    <a:pt x="831" y="756"/>
                  </a:cubicBezTo>
                  <a:cubicBezTo>
                    <a:pt x="832" y="762"/>
                    <a:pt x="832" y="769"/>
                    <a:pt x="832" y="776"/>
                  </a:cubicBezTo>
                  <a:cubicBezTo>
                    <a:pt x="833" y="808"/>
                    <a:pt x="832" y="841"/>
                    <a:pt x="833" y="874"/>
                  </a:cubicBezTo>
                  <a:cubicBezTo>
                    <a:pt x="833" y="895"/>
                    <a:pt x="843" y="907"/>
                    <a:pt x="864" y="908"/>
                  </a:cubicBezTo>
                  <a:cubicBezTo>
                    <a:pt x="918" y="909"/>
                    <a:pt x="973" y="909"/>
                    <a:pt x="1028" y="908"/>
                  </a:cubicBezTo>
                  <a:cubicBezTo>
                    <a:pt x="1049" y="907"/>
                    <a:pt x="1059" y="894"/>
                    <a:pt x="1059" y="871"/>
                  </a:cubicBezTo>
                  <a:cubicBezTo>
                    <a:pt x="1059" y="807"/>
                    <a:pt x="1058" y="742"/>
                    <a:pt x="1059" y="677"/>
                  </a:cubicBezTo>
                  <a:cubicBezTo>
                    <a:pt x="1060" y="668"/>
                    <a:pt x="1065" y="657"/>
                    <a:pt x="1072" y="651"/>
                  </a:cubicBezTo>
                  <a:cubicBezTo>
                    <a:pt x="1134" y="600"/>
                    <a:pt x="1183" y="538"/>
                    <a:pt x="1216" y="464"/>
                  </a:cubicBezTo>
                  <a:cubicBezTo>
                    <a:pt x="1221" y="452"/>
                    <a:pt x="1229" y="449"/>
                    <a:pt x="1241" y="449"/>
                  </a:cubicBezTo>
                  <a:cubicBezTo>
                    <a:pt x="1289" y="450"/>
                    <a:pt x="1336" y="449"/>
                    <a:pt x="1383" y="449"/>
                  </a:cubicBezTo>
                  <a:cubicBezTo>
                    <a:pt x="1414" y="449"/>
                    <a:pt x="1426" y="438"/>
                    <a:pt x="1426" y="407"/>
                  </a:cubicBezTo>
                  <a:cubicBezTo>
                    <a:pt x="1426" y="343"/>
                    <a:pt x="1426" y="280"/>
                    <a:pt x="1425" y="217"/>
                  </a:cubicBezTo>
                  <a:cubicBezTo>
                    <a:pt x="1425" y="188"/>
                    <a:pt x="1414" y="177"/>
                    <a:pt x="1385" y="177"/>
                  </a:cubicBezTo>
                  <a:cubicBezTo>
                    <a:pt x="1344" y="177"/>
                    <a:pt x="1303" y="177"/>
                    <a:pt x="1261" y="177"/>
                  </a:cubicBezTo>
                  <a:cubicBezTo>
                    <a:pt x="1260" y="177"/>
                    <a:pt x="1259" y="176"/>
                    <a:pt x="1261" y="177"/>
                  </a:cubicBezTo>
                  <a:cubicBezTo>
                    <a:pt x="1239" y="117"/>
                    <a:pt x="1218" y="60"/>
                    <a:pt x="1197" y="3"/>
                  </a:cubicBezTo>
                  <a:cubicBezTo>
                    <a:pt x="1199" y="3"/>
                    <a:pt x="1204" y="2"/>
                    <a:pt x="1210" y="2"/>
                  </a:cubicBezTo>
                  <a:cubicBezTo>
                    <a:pt x="1294" y="2"/>
                    <a:pt x="1378" y="2"/>
                    <a:pt x="1462" y="2"/>
                  </a:cubicBezTo>
                  <a:cubicBezTo>
                    <a:pt x="1500" y="2"/>
                    <a:pt x="1522" y="24"/>
                    <a:pt x="1522" y="61"/>
                  </a:cubicBezTo>
                  <a:cubicBezTo>
                    <a:pt x="1522" y="542"/>
                    <a:pt x="1522" y="1022"/>
                    <a:pt x="1522" y="1503"/>
                  </a:cubicBezTo>
                  <a:cubicBezTo>
                    <a:pt x="1522" y="1511"/>
                    <a:pt x="1522" y="1519"/>
                    <a:pt x="1522" y="1529"/>
                  </a:cubicBezTo>
                  <a:cubicBezTo>
                    <a:pt x="1015" y="1529"/>
                    <a:pt x="510" y="1529"/>
                    <a:pt x="3" y="1529"/>
                  </a:cubicBezTo>
                  <a:cubicBezTo>
                    <a:pt x="2" y="1523"/>
                    <a:pt x="1" y="1516"/>
                    <a:pt x="1" y="1509"/>
                  </a:cubicBezTo>
                  <a:cubicBezTo>
                    <a:pt x="1" y="1125"/>
                    <a:pt x="1" y="741"/>
                    <a:pt x="1" y="357"/>
                  </a:cubicBezTo>
                  <a:cubicBezTo>
                    <a:pt x="1" y="263"/>
                    <a:pt x="3" y="168"/>
                    <a:pt x="1" y="73"/>
                  </a:cubicBezTo>
                  <a:cubicBezTo>
                    <a:pt x="0" y="24"/>
                    <a:pt x="31" y="0"/>
                    <a:pt x="72" y="1"/>
                  </a:cubicBezTo>
                  <a:cubicBezTo>
                    <a:pt x="158" y="4"/>
                    <a:pt x="244" y="2"/>
                    <a:pt x="328" y="2"/>
                  </a:cubicBezTo>
                  <a:close/>
                  <a:moveTo>
                    <a:pt x="99" y="773"/>
                  </a:moveTo>
                  <a:cubicBezTo>
                    <a:pt x="99" y="773"/>
                    <a:pt x="99" y="773"/>
                    <a:pt x="99" y="773"/>
                  </a:cubicBezTo>
                  <a:cubicBezTo>
                    <a:pt x="99" y="805"/>
                    <a:pt x="99" y="837"/>
                    <a:pt x="99" y="869"/>
                  </a:cubicBezTo>
                  <a:cubicBezTo>
                    <a:pt x="100" y="896"/>
                    <a:pt x="110" y="908"/>
                    <a:pt x="136" y="908"/>
                  </a:cubicBezTo>
                  <a:cubicBezTo>
                    <a:pt x="188" y="909"/>
                    <a:pt x="239" y="909"/>
                    <a:pt x="290" y="908"/>
                  </a:cubicBezTo>
                  <a:cubicBezTo>
                    <a:pt x="315" y="908"/>
                    <a:pt x="326" y="895"/>
                    <a:pt x="326" y="870"/>
                  </a:cubicBezTo>
                  <a:cubicBezTo>
                    <a:pt x="327" y="805"/>
                    <a:pt x="327" y="739"/>
                    <a:pt x="326" y="674"/>
                  </a:cubicBezTo>
                  <a:cubicBezTo>
                    <a:pt x="326" y="648"/>
                    <a:pt x="315" y="637"/>
                    <a:pt x="288" y="637"/>
                  </a:cubicBezTo>
                  <a:cubicBezTo>
                    <a:pt x="238" y="637"/>
                    <a:pt x="188" y="637"/>
                    <a:pt x="138" y="637"/>
                  </a:cubicBezTo>
                  <a:cubicBezTo>
                    <a:pt x="110" y="637"/>
                    <a:pt x="100" y="647"/>
                    <a:pt x="99" y="675"/>
                  </a:cubicBezTo>
                  <a:cubicBezTo>
                    <a:pt x="99" y="708"/>
                    <a:pt x="99" y="741"/>
                    <a:pt x="99" y="773"/>
                  </a:cubicBezTo>
                  <a:close/>
                  <a:moveTo>
                    <a:pt x="1198" y="772"/>
                  </a:moveTo>
                  <a:cubicBezTo>
                    <a:pt x="1198" y="803"/>
                    <a:pt x="1198" y="835"/>
                    <a:pt x="1198" y="866"/>
                  </a:cubicBezTo>
                  <a:cubicBezTo>
                    <a:pt x="1198" y="897"/>
                    <a:pt x="1208" y="908"/>
                    <a:pt x="1240" y="908"/>
                  </a:cubicBezTo>
                  <a:cubicBezTo>
                    <a:pt x="1289" y="909"/>
                    <a:pt x="1337" y="908"/>
                    <a:pt x="1386" y="908"/>
                  </a:cubicBezTo>
                  <a:cubicBezTo>
                    <a:pt x="1414" y="908"/>
                    <a:pt x="1425" y="897"/>
                    <a:pt x="1425" y="869"/>
                  </a:cubicBezTo>
                  <a:cubicBezTo>
                    <a:pt x="1426" y="805"/>
                    <a:pt x="1426" y="740"/>
                    <a:pt x="1425" y="675"/>
                  </a:cubicBezTo>
                  <a:cubicBezTo>
                    <a:pt x="1425" y="648"/>
                    <a:pt x="1414" y="637"/>
                    <a:pt x="1386" y="637"/>
                  </a:cubicBezTo>
                  <a:cubicBezTo>
                    <a:pt x="1336" y="637"/>
                    <a:pt x="1286" y="637"/>
                    <a:pt x="1236" y="637"/>
                  </a:cubicBezTo>
                  <a:cubicBezTo>
                    <a:pt x="1209" y="637"/>
                    <a:pt x="1198" y="648"/>
                    <a:pt x="1198" y="676"/>
                  </a:cubicBezTo>
                  <a:cubicBezTo>
                    <a:pt x="1198" y="708"/>
                    <a:pt x="1198" y="740"/>
                    <a:pt x="1198" y="772"/>
                  </a:cubicBezTo>
                  <a:close/>
                  <a:moveTo>
                    <a:pt x="1426" y="1220"/>
                  </a:moveTo>
                  <a:cubicBezTo>
                    <a:pt x="1426" y="1187"/>
                    <a:pt x="1426" y="1155"/>
                    <a:pt x="1425" y="1122"/>
                  </a:cubicBezTo>
                  <a:cubicBezTo>
                    <a:pt x="1425" y="1095"/>
                    <a:pt x="1414" y="1085"/>
                    <a:pt x="1387" y="1085"/>
                  </a:cubicBezTo>
                  <a:cubicBezTo>
                    <a:pt x="1337" y="1085"/>
                    <a:pt x="1286" y="1084"/>
                    <a:pt x="1235" y="1085"/>
                  </a:cubicBezTo>
                  <a:cubicBezTo>
                    <a:pt x="1210" y="1085"/>
                    <a:pt x="1198" y="1096"/>
                    <a:pt x="1198" y="1121"/>
                  </a:cubicBezTo>
                  <a:cubicBezTo>
                    <a:pt x="1198" y="1187"/>
                    <a:pt x="1198" y="1253"/>
                    <a:pt x="1198" y="1319"/>
                  </a:cubicBezTo>
                  <a:cubicBezTo>
                    <a:pt x="1198" y="1344"/>
                    <a:pt x="1210" y="1355"/>
                    <a:pt x="1235" y="1355"/>
                  </a:cubicBezTo>
                  <a:cubicBezTo>
                    <a:pt x="1285" y="1356"/>
                    <a:pt x="1335" y="1356"/>
                    <a:pt x="1385" y="1356"/>
                  </a:cubicBezTo>
                  <a:cubicBezTo>
                    <a:pt x="1415" y="1355"/>
                    <a:pt x="1425" y="1345"/>
                    <a:pt x="1426" y="1314"/>
                  </a:cubicBezTo>
                  <a:cubicBezTo>
                    <a:pt x="1426" y="1283"/>
                    <a:pt x="1426" y="1251"/>
                    <a:pt x="1426" y="1220"/>
                  </a:cubicBezTo>
                  <a:close/>
                  <a:moveTo>
                    <a:pt x="326" y="1219"/>
                  </a:moveTo>
                  <a:cubicBezTo>
                    <a:pt x="327" y="1219"/>
                    <a:pt x="327" y="1219"/>
                    <a:pt x="327" y="1219"/>
                  </a:cubicBezTo>
                  <a:cubicBezTo>
                    <a:pt x="327" y="1187"/>
                    <a:pt x="327" y="1154"/>
                    <a:pt x="326" y="1121"/>
                  </a:cubicBezTo>
                  <a:cubicBezTo>
                    <a:pt x="326" y="1096"/>
                    <a:pt x="315" y="1085"/>
                    <a:pt x="290" y="1085"/>
                  </a:cubicBezTo>
                  <a:cubicBezTo>
                    <a:pt x="239" y="1084"/>
                    <a:pt x="188" y="1085"/>
                    <a:pt x="138" y="1085"/>
                  </a:cubicBezTo>
                  <a:cubicBezTo>
                    <a:pt x="110" y="1085"/>
                    <a:pt x="99" y="1095"/>
                    <a:pt x="99" y="1123"/>
                  </a:cubicBezTo>
                  <a:cubicBezTo>
                    <a:pt x="99" y="1188"/>
                    <a:pt x="99" y="1253"/>
                    <a:pt x="99" y="1317"/>
                  </a:cubicBezTo>
                  <a:cubicBezTo>
                    <a:pt x="99" y="1344"/>
                    <a:pt x="110" y="1355"/>
                    <a:pt x="137" y="1355"/>
                  </a:cubicBezTo>
                  <a:cubicBezTo>
                    <a:pt x="188" y="1356"/>
                    <a:pt x="238" y="1356"/>
                    <a:pt x="289" y="1355"/>
                  </a:cubicBezTo>
                  <a:cubicBezTo>
                    <a:pt x="316" y="1355"/>
                    <a:pt x="326" y="1344"/>
                    <a:pt x="326" y="1317"/>
                  </a:cubicBezTo>
                  <a:cubicBezTo>
                    <a:pt x="327" y="1285"/>
                    <a:pt x="326" y="1252"/>
                    <a:pt x="326" y="1219"/>
                  </a:cubicBezTo>
                  <a:close/>
                  <a:moveTo>
                    <a:pt x="466" y="1221"/>
                  </a:moveTo>
                  <a:cubicBezTo>
                    <a:pt x="466" y="1253"/>
                    <a:pt x="466" y="1286"/>
                    <a:pt x="466" y="1319"/>
                  </a:cubicBezTo>
                  <a:cubicBezTo>
                    <a:pt x="466" y="1343"/>
                    <a:pt x="477" y="1355"/>
                    <a:pt x="500" y="1355"/>
                  </a:cubicBezTo>
                  <a:cubicBezTo>
                    <a:pt x="553" y="1356"/>
                    <a:pt x="606" y="1356"/>
                    <a:pt x="658" y="1355"/>
                  </a:cubicBezTo>
                  <a:cubicBezTo>
                    <a:pt x="681" y="1355"/>
                    <a:pt x="692" y="1344"/>
                    <a:pt x="692" y="1322"/>
                  </a:cubicBezTo>
                  <a:cubicBezTo>
                    <a:pt x="692" y="1254"/>
                    <a:pt x="692" y="1186"/>
                    <a:pt x="692" y="1118"/>
                  </a:cubicBezTo>
                  <a:cubicBezTo>
                    <a:pt x="692" y="1095"/>
                    <a:pt x="680" y="1085"/>
                    <a:pt x="657" y="1085"/>
                  </a:cubicBezTo>
                  <a:cubicBezTo>
                    <a:pt x="606" y="1084"/>
                    <a:pt x="554" y="1084"/>
                    <a:pt x="503" y="1085"/>
                  </a:cubicBezTo>
                  <a:cubicBezTo>
                    <a:pt x="477" y="1085"/>
                    <a:pt x="466" y="1096"/>
                    <a:pt x="466" y="1123"/>
                  </a:cubicBezTo>
                  <a:cubicBezTo>
                    <a:pt x="466" y="1155"/>
                    <a:pt x="466" y="1188"/>
                    <a:pt x="466" y="1221"/>
                  </a:cubicBezTo>
                  <a:close/>
                  <a:moveTo>
                    <a:pt x="833" y="1220"/>
                  </a:moveTo>
                  <a:cubicBezTo>
                    <a:pt x="833" y="1251"/>
                    <a:pt x="832" y="1282"/>
                    <a:pt x="833" y="1314"/>
                  </a:cubicBezTo>
                  <a:cubicBezTo>
                    <a:pt x="833" y="1346"/>
                    <a:pt x="842" y="1355"/>
                    <a:pt x="874" y="1356"/>
                  </a:cubicBezTo>
                  <a:cubicBezTo>
                    <a:pt x="923" y="1356"/>
                    <a:pt x="973" y="1356"/>
                    <a:pt x="1022" y="1355"/>
                  </a:cubicBezTo>
                  <a:cubicBezTo>
                    <a:pt x="1047" y="1355"/>
                    <a:pt x="1059" y="1344"/>
                    <a:pt x="1059" y="1319"/>
                  </a:cubicBezTo>
                  <a:cubicBezTo>
                    <a:pt x="1059" y="1253"/>
                    <a:pt x="1059" y="1187"/>
                    <a:pt x="1059" y="1121"/>
                  </a:cubicBezTo>
                  <a:cubicBezTo>
                    <a:pt x="1059" y="1096"/>
                    <a:pt x="1047" y="1085"/>
                    <a:pt x="1022" y="1085"/>
                  </a:cubicBezTo>
                  <a:cubicBezTo>
                    <a:pt x="971" y="1084"/>
                    <a:pt x="919" y="1085"/>
                    <a:pt x="868" y="1085"/>
                  </a:cubicBezTo>
                  <a:cubicBezTo>
                    <a:pt x="844" y="1085"/>
                    <a:pt x="833" y="1095"/>
                    <a:pt x="833" y="1120"/>
                  </a:cubicBezTo>
                  <a:cubicBezTo>
                    <a:pt x="832" y="1153"/>
                    <a:pt x="833" y="1187"/>
                    <a:pt x="833" y="12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93297" tIns="46649" rIns="93297" bIns="46649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7" name="Freeform 156">
              <a:extLst>
                <a:ext uri="{FF2B5EF4-FFF2-40B4-BE49-F238E27FC236}">
                  <a16:creationId xmlns:a16="http://schemas.microsoft.com/office/drawing/2014/main" id="{F04B04BE-5319-4556-9D48-C3D49E8D8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12900" y="3598863"/>
              <a:ext cx="647699" cy="50800"/>
            </a:xfrm>
            <a:custGeom>
              <a:avLst/>
              <a:gdLst>
                <a:gd name="T0" fmla="*/ 933 w 1867"/>
                <a:gd name="T1" fmla="*/ 0 h 148"/>
                <a:gd name="T2" fmla="*/ 1829 w 1867"/>
                <a:gd name="T3" fmla="*/ 0 h 148"/>
                <a:gd name="T4" fmla="*/ 1866 w 1867"/>
                <a:gd name="T5" fmla="*/ 37 h 148"/>
                <a:gd name="T6" fmla="*/ 1866 w 1867"/>
                <a:gd name="T7" fmla="*/ 107 h 148"/>
                <a:gd name="T8" fmla="*/ 1824 w 1867"/>
                <a:gd name="T9" fmla="*/ 148 h 148"/>
                <a:gd name="T10" fmla="*/ 1044 w 1867"/>
                <a:gd name="T11" fmla="*/ 148 h 148"/>
                <a:gd name="T12" fmla="*/ 45 w 1867"/>
                <a:gd name="T13" fmla="*/ 148 h 148"/>
                <a:gd name="T14" fmla="*/ 0 w 1867"/>
                <a:gd name="T15" fmla="*/ 103 h 148"/>
                <a:gd name="T16" fmla="*/ 0 w 1867"/>
                <a:gd name="T17" fmla="*/ 37 h 148"/>
                <a:gd name="T18" fmla="*/ 37 w 1867"/>
                <a:gd name="T19" fmla="*/ 0 h 148"/>
                <a:gd name="T20" fmla="*/ 565 w 1867"/>
                <a:gd name="T21" fmla="*/ 0 h 148"/>
                <a:gd name="T22" fmla="*/ 933 w 1867"/>
                <a:gd name="T23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7" h="148">
                  <a:moveTo>
                    <a:pt x="933" y="0"/>
                  </a:moveTo>
                  <a:cubicBezTo>
                    <a:pt x="1232" y="0"/>
                    <a:pt x="1530" y="0"/>
                    <a:pt x="1829" y="0"/>
                  </a:cubicBezTo>
                  <a:cubicBezTo>
                    <a:pt x="1857" y="0"/>
                    <a:pt x="1866" y="8"/>
                    <a:pt x="1866" y="37"/>
                  </a:cubicBezTo>
                  <a:cubicBezTo>
                    <a:pt x="1867" y="60"/>
                    <a:pt x="1866" y="84"/>
                    <a:pt x="1866" y="107"/>
                  </a:cubicBezTo>
                  <a:cubicBezTo>
                    <a:pt x="1866" y="139"/>
                    <a:pt x="1858" y="148"/>
                    <a:pt x="1824" y="148"/>
                  </a:cubicBezTo>
                  <a:cubicBezTo>
                    <a:pt x="1564" y="148"/>
                    <a:pt x="1304" y="148"/>
                    <a:pt x="1044" y="148"/>
                  </a:cubicBezTo>
                  <a:cubicBezTo>
                    <a:pt x="711" y="148"/>
                    <a:pt x="378" y="148"/>
                    <a:pt x="45" y="148"/>
                  </a:cubicBezTo>
                  <a:cubicBezTo>
                    <a:pt x="8" y="148"/>
                    <a:pt x="0" y="140"/>
                    <a:pt x="0" y="103"/>
                  </a:cubicBezTo>
                  <a:cubicBezTo>
                    <a:pt x="0" y="81"/>
                    <a:pt x="0" y="59"/>
                    <a:pt x="0" y="37"/>
                  </a:cubicBezTo>
                  <a:cubicBezTo>
                    <a:pt x="1" y="8"/>
                    <a:pt x="9" y="0"/>
                    <a:pt x="37" y="0"/>
                  </a:cubicBezTo>
                  <a:cubicBezTo>
                    <a:pt x="213" y="0"/>
                    <a:pt x="389" y="0"/>
                    <a:pt x="565" y="0"/>
                  </a:cubicBezTo>
                  <a:cubicBezTo>
                    <a:pt x="688" y="0"/>
                    <a:pt x="811" y="0"/>
                    <a:pt x="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93297" tIns="46649" rIns="93297" bIns="46649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8" name="Freeform 157">
              <a:extLst>
                <a:ext uri="{FF2B5EF4-FFF2-40B4-BE49-F238E27FC236}">
                  <a16:creationId xmlns:a16="http://schemas.microsoft.com/office/drawing/2014/main" id="{987F346A-4D23-4918-8BCD-195AFDDF76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446213" y="2984500"/>
              <a:ext cx="312737" cy="307975"/>
            </a:xfrm>
            <a:custGeom>
              <a:avLst/>
              <a:gdLst>
                <a:gd name="T0" fmla="*/ 453 w 903"/>
                <a:gd name="T1" fmla="*/ 888 h 890"/>
                <a:gd name="T2" fmla="*/ 11 w 903"/>
                <a:gd name="T3" fmla="*/ 424 h 890"/>
                <a:gd name="T4" fmla="*/ 456 w 903"/>
                <a:gd name="T5" fmla="*/ 1 h 890"/>
                <a:gd name="T6" fmla="*/ 899 w 903"/>
                <a:gd name="T7" fmla="*/ 456 h 890"/>
                <a:gd name="T8" fmla="*/ 453 w 903"/>
                <a:gd name="T9" fmla="*/ 888 h 890"/>
                <a:gd name="T10" fmla="*/ 841 w 903"/>
                <a:gd name="T11" fmla="*/ 445 h 890"/>
                <a:gd name="T12" fmla="*/ 458 w 903"/>
                <a:gd name="T13" fmla="*/ 59 h 890"/>
                <a:gd name="T14" fmla="*/ 68 w 903"/>
                <a:gd name="T15" fmla="*/ 445 h 890"/>
                <a:gd name="T16" fmla="*/ 452 w 903"/>
                <a:gd name="T17" fmla="*/ 831 h 890"/>
                <a:gd name="T18" fmla="*/ 841 w 903"/>
                <a:gd name="T19" fmla="*/ 445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3" h="890">
                  <a:moveTo>
                    <a:pt x="453" y="888"/>
                  </a:moveTo>
                  <a:cubicBezTo>
                    <a:pt x="212" y="890"/>
                    <a:pt x="0" y="685"/>
                    <a:pt x="11" y="424"/>
                  </a:cubicBezTo>
                  <a:cubicBezTo>
                    <a:pt x="20" y="200"/>
                    <a:pt x="204" y="0"/>
                    <a:pt x="456" y="1"/>
                  </a:cubicBezTo>
                  <a:cubicBezTo>
                    <a:pt x="714" y="2"/>
                    <a:pt x="903" y="215"/>
                    <a:pt x="899" y="456"/>
                  </a:cubicBezTo>
                  <a:cubicBezTo>
                    <a:pt x="894" y="692"/>
                    <a:pt x="694" y="889"/>
                    <a:pt x="453" y="888"/>
                  </a:cubicBezTo>
                  <a:close/>
                  <a:moveTo>
                    <a:pt x="841" y="445"/>
                  </a:moveTo>
                  <a:cubicBezTo>
                    <a:pt x="841" y="232"/>
                    <a:pt x="670" y="59"/>
                    <a:pt x="458" y="59"/>
                  </a:cubicBezTo>
                  <a:cubicBezTo>
                    <a:pt x="241" y="58"/>
                    <a:pt x="67" y="230"/>
                    <a:pt x="68" y="445"/>
                  </a:cubicBezTo>
                  <a:cubicBezTo>
                    <a:pt x="69" y="658"/>
                    <a:pt x="241" y="831"/>
                    <a:pt x="452" y="831"/>
                  </a:cubicBezTo>
                  <a:cubicBezTo>
                    <a:pt x="667" y="832"/>
                    <a:pt x="840" y="659"/>
                    <a:pt x="841" y="4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93297" tIns="46649" rIns="93297" bIns="46649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6" name="Freeform 158">
              <a:extLst>
                <a:ext uri="{FF2B5EF4-FFF2-40B4-BE49-F238E27FC236}">
                  <a16:creationId xmlns:a16="http://schemas.microsoft.com/office/drawing/2014/main" id="{21C5493C-0BC9-49A3-AEB9-214E12AB9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92238" y="3033713"/>
              <a:ext cx="206375" cy="207963"/>
            </a:xfrm>
            <a:custGeom>
              <a:avLst/>
              <a:gdLst>
                <a:gd name="T0" fmla="*/ 395 w 599"/>
                <a:gd name="T1" fmla="*/ 395 h 600"/>
                <a:gd name="T2" fmla="*/ 395 w 599"/>
                <a:gd name="T3" fmla="*/ 559 h 600"/>
                <a:gd name="T4" fmla="*/ 355 w 599"/>
                <a:gd name="T5" fmla="*/ 600 h 600"/>
                <a:gd name="T6" fmla="*/ 243 w 599"/>
                <a:gd name="T7" fmla="*/ 600 h 600"/>
                <a:gd name="T8" fmla="*/ 204 w 599"/>
                <a:gd name="T9" fmla="*/ 560 h 600"/>
                <a:gd name="T10" fmla="*/ 204 w 599"/>
                <a:gd name="T11" fmla="*/ 420 h 600"/>
                <a:gd name="T12" fmla="*/ 204 w 599"/>
                <a:gd name="T13" fmla="*/ 395 h 600"/>
                <a:gd name="T14" fmla="*/ 177 w 599"/>
                <a:gd name="T15" fmla="*/ 395 h 600"/>
                <a:gd name="T16" fmla="*/ 39 w 599"/>
                <a:gd name="T17" fmla="*/ 395 h 600"/>
                <a:gd name="T18" fmla="*/ 0 w 599"/>
                <a:gd name="T19" fmla="*/ 356 h 600"/>
                <a:gd name="T20" fmla="*/ 0 w 599"/>
                <a:gd name="T21" fmla="*/ 244 h 600"/>
                <a:gd name="T22" fmla="*/ 38 w 599"/>
                <a:gd name="T23" fmla="*/ 205 h 600"/>
                <a:gd name="T24" fmla="*/ 180 w 599"/>
                <a:gd name="T25" fmla="*/ 205 h 600"/>
                <a:gd name="T26" fmla="*/ 204 w 599"/>
                <a:gd name="T27" fmla="*/ 205 h 600"/>
                <a:gd name="T28" fmla="*/ 204 w 599"/>
                <a:gd name="T29" fmla="*/ 133 h 600"/>
                <a:gd name="T30" fmla="*/ 204 w 599"/>
                <a:gd name="T31" fmla="*/ 35 h 600"/>
                <a:gd name="T32" fmla="*/ 237 w 599"/>
                <a:gd name="T33" fmla="*/ 0 h 600"/>
                <a:gd name="T34" fmla="*/ 361 w 599"/>
                <a:gd name="T35" fmla="*/ 0 h 600"/>
                <a:gd name="T36" fmla="*/ 395 w 599"/>
                <a:gd name="T37" fmla="*/ 38 h 600"/>
                <a:gd name="T38" fmla="*/ 395 w 599"/>
                <a:gd name="T39" fmla="*/ 204 h 600"/>
                <a:gd name="T40" fmla="*/ 417 w 599"/>
                <a:gd name="T41" fmla="*/ 205 h 600"/>
                <a:gd name="T42" fmla="*/ 559 w 599"/>
                <a:gd name="T43" fmla="*/ 205 h 600"/>
                <a:gd name="T44" fmla="*/ 599 w 599"/>
                <a:gd name="T45" fmla="*/ 245 h 600"/>
                <a:gd name="T46" fmla="*/ 599 w 599"/>
                <a:gd name="T47" fmla="*/ 361 h 600"/>
                <a:gd name="T48" fmla="*/ 565 w 599"/>
                <a:gd name="T49" fmla="*/ 395 h 600"/>
                <a:gd name="T50" fmla="*/ 419 w 599"/>
                <a:gd name="T51" fmla="*/ 395 h 600"/>
                <a:gd name="T52" fmla="*/ 395 w 599"/>
                <a:gd name="T53" fmla="*/ 395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99" h="600">
                  <a:moveTo>
                    <a:pt x="395" y="395"/>
                  </a:moveTo>
                  <a:cubicBezTo>
                    <a:pt x="395" y="452"/>
                    <a:pt x="395" y="505"/>
                    <a:pt x="395" y="559"/>
                  </a:cubicBezTo>
                  <a:cubicBezTo>
                    <a:pt x="395" y="590"/>
                    <a:pt x="385" y="600"/>
                    <a:pt x="355" y="600"/>
                  </a:cubicBezTo>
                  <a:cubicBezTo>
                    <a:pt x="317" y="600"/>
                    <a:pt x="280" y="600"/>
                    <a:pt x="243" y="600"/>
                  </a:cubicBezTo>
                  <a:cubicBezTo>
                    <a:pt x="214" y="600"/>
                    <a:pt x="204" y="590"/>
                    <a:pt x="204" y="560"/>
                  </a:cubicBezTo>
                  <a:cubicBezTo>
                    <a:pt x="204" y="513"/>
                    <a:pt x="204" y="466"/>
                    <a:pt x="204" y="420"/>
                  </a:cubicBezTo>
                  <a:cubicBezTo>
                    <a:pt x="204" y="413"/>
                    <a:pt x="204" y="405"/>
                    <a:pt x="204" y="395"/>
                  </a:cubicBezTo>
                  <a:cubicBezTo>
                    <a:pt x="194" y="395"/>
                    <a:pt x="185" y="395"/>
                    <a:pt x="177" y="395"/>
                  </a:cubicBezTo>
                  <a:cubicBezTo>
                    <a:pt x="131" y="395"/>
                    <a:pt x="85" y="395"/>
                    <a:pt x="39" y="395"/>
                  </a:cubicBezTo>
                  <a:cubicBezTo>
                    <a:pt x="9" y="395"/>
                    <a:pt x="0" y="386"/>
                    <a:pt x="0" y="356"/>
                  </a:cubicBezTo>
                  <a:cubicBezTo>
                    <a:pt x="0" y="318"/>
                    <a:pt x="0" y="281"/>
                    <a:pt x="0" y="244"/>
                  </a:cubicBezTo>
                  <a:cubicBezTo>
                    <a:pt x="0" y="216"/>
                    <a:pt x="10" y="205"/>
                    <a:pt x="38" y="205"/>
                  </a:cubicBezTo>
                  <a:cubicBezTo>
                    <a:pt x="86" y="205"/>
                    <a:pt x="133" y="205"/>
                    <a:pt x="180" y="205"/>
                  </a:cubicBezTo>
                  <a:cubicBezTo>
                    <a:pt x="188" y="205"/>
                    <a:pt x="195" y="205"/>
                    <a:pt x="204" y="205"/>
                  </a:cubicBezTo>
                  <a:cubicBezTo>
                    <a:pt x="204" y="179"/>
                    <a:pt x="204" y="156"/>
                    <a:pt x="204" y="133"/>
                  </a:cubicBezTo>
                  <a:cubicBezTo>
                    <a:pt x="204" y="100"/>
                    <a:pt x="204" y="68"/>
                    <a:pt x="204" y="35"/>
                  </a:cubicBezTo>
                  <a:cubicBezTo>
                    <a:pt x="204" y="14"/>
                    <a:pt x="216" y="1"/>
                    <a:pt x="237" y="0"/>
                  </a:cubicBezTo>
                  <a:cubicBezTo>
                    <a:pt x="278" y="0"/>
                    <a:pt x="320" y="0"/>
                    <a:pt x="361" y="0"/>
                  </a:cubicBezTo>
                  <a:cubicBezTo>
                    <a:pt x="383" y="1"/>
                    <a:pt x="395" y="14"/>
                    <a:pt x="395" y="38"/>
                  </a:cubicBezTo>
                  <a:cubicBezTo>
                    <a:pt x="395" y="93"/>
                    <a:pt x="395" y="147"/>
                    <a:pt x="395" y="204"/>
                  </a:cubicBezTo>
                  <a:cubicBezTo>
                    <a:pt x="403" y="204"/>
                    <a:pt x="410" y="205"/>
                    <a:pt x="417" y="205"/>
                  </a:cubicBezTo>
                  <a:cubicBezTo>
                    <a:pt x="465" y="205"/>
                    <a:pt x="512" y="205"/>
                    <a:pt x="559" y="205"/>
                  </a:cubicBezTo>
                  <a:cubicBezTo>
                    <a:pt x="589" y="205"/>
                    <a:pt x="599" y="216"/>
                    <a:pt x="599" y="245"/>
                  </a:cubicBezTo>
                  <a:cubicBezTo>
                    <a:pt x="599" y="283"/>
                    <a:pt x="599" y="322"/>
                    <a:pt x="599" y="361"/>
                  </a:cubicBezTo>
                  <a:cubicBezTo>
                    <a:pt x="599" y="384"/>
                    <a:pt x="588" y="395"/>
                    <a:pt x="565" y="395"/>
                  </a:cubicBezTo>
                  <a:cubicBezTo>
                    <a:pt x="516" y="395"/>
                    <a:pt x="467" y="395"/>
                    <a:pt x="419" y="395"/>
                  </a:cubicBezTo>
                  <a:cubicBezTo>
                    <a:pt x="412" y="395"/>
                    <a:pt x="405" y="395"/>
                    <a:pt x="395" y="39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lIns="93297" tIns="46649" rIns="93297" bIns="46649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</p:grpSp>
      <p:sp>
        <p:nvSpPr>
          <p:cNvPr id="27" name="Прямоугольник 39">
            <a:extLst>
              <a:ext uri="{FF2B5EF4-FFF2-40B4-BE49-F238E27FC236}">
                <a16:creationId xmlns:a16="http://schemas.microsoft.com/office/drawing/2014/main" id="{A0F3AAE4-3CC5-4D5D-B18D-71C2210B3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7685" y="4567570"/>
            <a:ext cx="4677808" cy="886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2400" b="1" dirty="0">
                <a:solidFill>
                  <a:srgbClr val="70AD47"/>
                </a:solidFill>
                <a:latin typeface="Verdana" panose="020B0604030504040204" pitchFamily="34" charset="0"/>
              </a:rPr>
              <a:t>ГП № 175, филиал № 1</a:t>
            </a:r>
          </a:p>
          <a:p>
            <a:pPr algn="ctr"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2400" b="1" dirty="0">
                <a:solidFill>
                  <a:srgbClr val="70AD47"/>
                </a:solidFill>
                <a:latin typeface="Verdana" panose="020B0604030504040204" pitchFamily="34" charset="0"/>
              </a:rPr>
              <a:t>ул. Старый Гай, д.5</a:t>
            </a:r>
            <a:endParaRPr lang="ru-RU" altLang="en-US" sz="2400" dirty="0">
              <a:solidFill>
                <a:srgbClr val="70AD47"/>
              </a:solidFill>
              <a:latin typeface="Verdana" panose="020B0604030504040204" pitchFamily="34" charset="0"/>
            </a:endParaRPr>
          </a:p>
        </p:txBody>
      </p:sp>
      <p:sp>
        <p:nvSpPr>
          <p:cNvPr id="39" name="Прямоугольник 41">
            <a:extLst>
              <a:ext uri="{FF2B5EF4-FFF2-40B4-BE49-F238E27FC236}">
                <a16:creationId xmlns:a16="http://schemas.microsoft.com/office/drawing/2014/main" id="{36606DE5-27A8-4940-9B2C-88CDB1A996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832" y="4567569"/>
            <a:ext cx="4896544" cy="886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2400" b="1" dirty="0">
                <a:solidFill>
                  <a:srgbClr val="49BED8"/>
                </a:solidFill>
                <a:latin typeface="Verdana" panose="020B0604030504040204" pitchFamily="34" charset="0"/>
              </a:rPr>
              <a:t>ГП № 175, филиал № 3</a:t>
            </a:r>
          </a:p>
          <a:p>
            <a:pPr algn="ctr"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2400" b="1" dirty="0">
                <a:solidFill>
                  <a:srgbClr val="49BED8"/>
                </a:solidFill>
                <a:latin typeface="Verdana" panose="020B0604030504040204" pitchFamily="34" charset="0"/>
              </a:rPr>
              <a:t>ул. Молостовых, д.7А</a:t>
            </a:r>
            <a:endParaRPr lang="ru-RU" altLang="en-US" sz="2400" dirty="0">
              <a:solidFill>
                <a:srgbClr val="49BED8"/>
              </a:solidFill>
              <a:latin typeface="Verdana" panose="020B0604030504040204" pitchFamily="34" charset="0"/>
            </a:endParaRPr>
          </a:p>
        </p:txBody>
      </p:sp>
      <p:sp>
        <p:nvSpPr>
          <p:cNvPr id="40" name="Прямоугольник 42">
            <a:extLst>
              <a:ext uri="{FF2B5EF4-FFF2-40B4-BE49-F238E27FC236}">
                <a16:creationId xmlns:a16="http://schemas.microsoft.com/office/drawing/2014/main" id="{73F07EA9-AF82-4364-BD38-A1F6550BA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6128" y="2988984"/>
            <a:ext cx="3040574" cy="2122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>Адрес:</a:t>
            </a:r>
            <a:r>
              <a:rPr lang="ru-RU" altLang="en-US" sz="1200" dirty="0">
                <a:solidFill>
                  <a:srgbClr val="000000"/>
                </a:solidFill>
                <a:latin typeface="Verdana" panose="020B0604030504040204" pitchFamily="34" charset="0"/>
              </a:rPr>
              <a:t> г. Москва, ул. Молостовых, д.7А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200" b="1" dirty="0">
                <a:solidFill>
                  <a:srgbClr val="000000"/>
                </a:solidFill>
                <a:latin typeface="Verdana" panose="020B0604030504040204" pitchFamily="34" charset="0"/>
              </a:rPr>
              <a:t>Часы работы: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200" dirty="0">
                <a:solidFill>
                  <a:srgbClr val="000000"/>
                </a:solidFill>
                <a:latin typeface="Verdana" panose="020B0604030504040204" pitchFamily="34" charset="0"/>
              </a:rPr>
              <a:t>Понедельник-пятница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200" dirty="0">
                <a:solidFill>
                  <a:srgbClr val="000000"/>
                </a:solidFill>
                <a:latin typeface="Verdana" panose="020B0604030504040204" pitchFamily="34" charset="0"/>
              </a:rPr>
              <a:t>8:00 – 20:00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200" dirty="0">
                <a:solidFill>
                  <a:srgbClr val="000000"/>
                </a:solidFill>
                <a:latin typeface="Verdana" panose="020B0604030504040204" pitchFamily="34" charset="0"/>
              </a:rPr>
              <a:t>Суббота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200" dirty="0">
                <a:solidFill>
                  <a:srgbClr val="000000"/>
                </a:solidFill>
                <a:latin typeface="Verdana" panose="020B0604030504040204" pitchFamily="34" charset="0"/>
              </a:rPr>
              <a:t>9:00 – 18:00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200" dirty="0">
                <a:solidFill>
                  <a:srgbClr val="000000"/>
                </a:solidFill>
                <a:latin typeface="Verdana" panose="020B0604030504040204" pitchFamily="34" charset="0"/>
              </a:rPr>
              <a:t>Воскресенье</a:t>
            </a:r>
          </a:p>
          <a:p>
            <a:pPr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200" dirty="0">
                <a:solidFill>
                  <a:srgbClr val="000000"/>
                </a:solidFill>
                <a:latin typeface="Verdana" panose="020B0604030504040204" pitchFamily="34" charset="0"/>
              </a:rPr>
              <a:t>9:00 – 16:00</a:t>
            </a:r>
          </a:p>
        </p:txBody>
      </p:sp>
      <p:sp>
        <p:nvSpPr>
          <p:cNvPr id="43" name="Стрелка вправо 4">
            <a:extLst>
              <a:ext uri="{FF2B5EF4-FFF2-40B4-BE49-F238E27FC236}">
                <a16:creationId xmlns:a16="http://schemas.microsoft.com/office/drawing/2014/main" id="{052CF0CF-8B08-464A-A0DA-4D630738D8B0}"/>
              </a:ext>
            </a:extLst>
          </p:cNvPr>
          <p:cNvSpPr/>
          <p:nvPr/>
        </p:nvSpPr>
        <p:spPr>
          <a:xfrm>
            <a:off x="3741228" y="3048207"/>
            <a:ext cx="2244292" cy="672725"/>
          </a:xfrm>
          <a:prstGeom prst="rightArrow">
            <a:avLst>
              <a:gd name="adj1" fmla="val 50000"/>
              <a:gd name="adj2" fmla="val 5124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2A348C1-D4A1-4FDA-B723-6FEC48E74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51552" y="2666993"/>
            <a:ext cx="1683620" cy="160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8996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79376" y="260648"/>
            <a:ext cx="3661981" cy="3325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ru-RU" sz="2000" dirty="0">
                <a:latin typeface="Roboto"/>
              </a:rPr>
              <a:t>Капитальный ремонт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CDE8C03-A780-4865-91BE-52AFB0EF2F9B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053358F-1930-48B7-8F12-CFE57BCC9C6D}"/>
              </a:ext>
            </a:extLst>
          </p:cNvPr>
          <p:cNvSpPr/>
          <p:nvPr/>
        </p:nvSpPr>
        <p:spPr>
          <a:xfrm>
            <a:off x="160396" y="1023463"/>
            <a:ext cx="3701131" cy="55721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ДОСТУПНОСТЬ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76FB650-D07F-4C92-A3A6-8E59E90270B1}"/>
              </a:ext>
            </a:extLst>
          </p:cNvPr>
          <p:cNvSpPr/>
          <p:nvPr/>
        </p:nvSpPr>
        <p:spPr>
          <a:xfrm>
            <a:off x="4193529" y="1023463"/>
            <a:ext cx="3701132" cy="557212"/>
          </a:xfrm>
          <a:prstGeom prst="rect">
            <a:avLst/>
          </a:prstGeom>
          <a:solidFill>
            <a:srgbClr val="A7358B"/>
          </a:solidFill>
          <a:ln>
            <a:noFill/>
          </a:ln>
          <a:effectLst>
            <a:glow rad="63500">
              <a:srgbClr val="A7358B">
                <a:alpha val="8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ТЕХНОЛОГИЧНОСТЬ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B745D01-5DE9-46E4-9F7C-357266468F11}"/>
              </a:ext>
            </a:extLst>
          </p:cNvPr>
          <p:cNvSpPr/>
          <p:nvPr/>
        </p:nvSpPr>
        <p:spPr>
          <a:xfrm>
            <a:off x="8148909" y="1013193"/>
            <a:ext cx="3702469" cy="557212"/>
          </a:xfrm>
          <a:prstGeom prst="rect">
            <a:avLst/>
          </a:prstGeom>
          <a:solidFill>
            <a:srgbClr val="90B535"/>
          </a:solidFill>
          <a:ln>
            <a:noFill/>
          </a:ln>
          <a:effectLst>
            <a:glow rad="63500">
              <a:srgbClr val="90B535">
                <a:alpha val="9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ОТКРЫТОСТЬ</a:t>
            </a:r>
          </a:p>
        </p:txBody>
      </p:sp>
      <p:sp>
        <p:nvSpPr>
          <p:cNvPr id="15" name="Прямоугольник 27">
            <a:extLst>
              <a:ext uri="{FF2B5EF4-FFF2-40B4-BE49-F238E27FC236}">
                <a16:creationId xmlns:a16="http://schemas.microsoft.com/office/drawing/2014/main" id="{30365FB8-6206-4F15-A4F6-8ACB467C3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177" y="1961228"/>
            <a:ext cx="3414713" cy="249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</a:pPr>
            <a:r>
              <a:rPr lang="ru-RU" altLang="en-US" sz="1050" dirty="0">
                <a:latin typeface="Verdana" panose="020B0604030504040204" pitchFamily="34" charset="0"/>
              </a:rPr>
              <a:t>Единый стандарт оснащения оборудованием</a:t>
            </a:r>
          </a:p>
        </p:txBody>
      </p:sp>
      <p:sp>
        <p:nvSpPr>
          <p:cNvPr id="16" name="Прямоугольник 28">
            <a:extLst>
              <a:ext uri="{FF2B5EF4-FFF2-40B4-BE49-F238E27FC236}">
                <a16:creationId xmlns:a16="http://schemas.microsoft.com/office/drawing/2014/main" id="{DDCF2B47-CF21-4512-8C61-1C9E1EA90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768" y="2852443"/>
            <a:ext cx="3221758" cy="59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</a:pPr>
            <a:r>
              <a:rPr lang="ru-RU" altLang="en-US" sz="1050" dirty="0">
                <a:latin typeface="Verdana" panose="020B0604030504040204" pitchFamily="34" charset="0"/>
              </a:rPr>
              <a:t>Единый стандарт набора специалистов: врачи 8 востребованных специальностей в каждом здании</a:t>
            </a:r>
          </a:p>
        </p:txBody>
      </p:sp>
      <p:sp>
        <p:nvSpPr>
          <p:cNvPr id="17" name="Прямоугольник 29">
            <a:extLst>
              <a:ext uri="{FF2B5EF4-FFF2-40B4-BE49-F238E27FC236}">
                <a16:creationId xmlns:a16="http://schemas.microsoft.com/office/drawing/2014/main" id="{E0D69753-B15A-4AC9-9EAB-40CD6BCFBB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560" y="3914429"/>
            <a:ext cx="2924175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</a:pPr>
            <a:r>
              <a:rPr lang="ru-RU" altLang="en-US" sz="1050" dirty="0">
                <a:latin typeface="Verdana" panose="020B0604030504040204" pitchFamily="34" charset="0"/>
              </a:rPr>
              <a:t>Самые посещаемые кабинеты на нижних этажах</a:t>
            </a:r>
          </a:p>
        </p:txBody>
      </p:sp>
      <p:sp>
        <p:nvSpPr>
          <p:cNvPr id="18" name="Прямоугольник 30">
            <a:extLst>
              <a:ext uri="{FF2B5EF4-FFF2-40B4-BE49-F238E27FC236}">
                <a16:creationId xmlns:a16="http://schemas.microsoft.com/office/drawing/2014/main" id="{275662FD-7B29-413C-86AC-9866CB53A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0950" y="2233891"/>
            <a:ext cx="3119438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</a:pPr>
            <a:r>
              <a:rPr lang="ru-RU" altLang="en-US" sz="1050" dirty="0">
                <a:latin typeface="Verdana" panose="020B0604030504040204" pitchFamily="34" charset="0"/>
              </a:rPr>
              <a:t>Замена аналогового оборудования на цифровое</a:t>
            </a:r>
          </a:p>
        </p:txBody>
      </p:sp>
      <p:sp>
        <p:nvSpPr>
          <p:cNvPr id="19" name="Прямоугольник 31">
            <a:extLst>
              <a:ext uri="{FF2B5EF4-FFF2-40B4-BE49-F238E27FC236}">
                <a16:creationId xmlns:a16="http://schemas.microsoft.com/office/drawing/2014/main" id="{38074E33-832F-4A74-B6E5-DF129FF16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6633" y="3193428"/>
            <a:ext cx="2924175" cy="59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</a:pPr>
            <a:r>
              <a:rPr lang="ru-RU" altLang="en-US" sz="1050" dirty="0">
                <a:latin typeface="Verdana" panose="020B0604030504040204" pitchFamily="34" charset="0"/>
              </a:rPr>
              <a:t>Кабинеты врачей и функциональная диагностика по одному профилю – на одном этаже</a:t>
            </a:r>
          </a:p>
        </p:txBody>
      </p:sp>
      <p:sp>
        <p:nvSpPr>
          <p:cNvPr id="20" name="Прямоугольник 32">
            <a:extLst>
              <a:ext uri="{FF2B5EF4-FFF2-40B4-BE49-F238E27FC236}">
                <a16:creationId xmlns:a16="http://schemas.microsoft.com/office/drawing/2014/main" id="{54A5BD37-5C11-4A0A-907B-44A3EEEEF7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7997" y="2166490"/>
            <a:ext cx="2552543" cy="257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</a:pPr>
            <a:r>
              <a:rPr lang="ru-RU" altLang="en-US" sz="1050" dirty="0">
                <a:latin typeface="Verdana" panose="020B0604030504040204" pitchFamily="34" charset="0"/>
              </a:rPr>
              <a:t>Буфет</a:t>
            </a:r>
          </a:p>
        </p:txBody>
      </p:sp>
      <p:sp>
        <p:nvSpPr>
          <p:cNvPr id="26" name="Прямоугольник 33">
            <a:extLst>
              <a:ext uri="{FF2B5EF4-FFF2-40B4-BE49-F238E27FC236}">
                <a16:creationId xmlns:a16="http://schemas.microsoft.com/office/drawing/2014/main" id="{AE08A80B-6027-4FED-B611-03E881B97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2289" y="3017990"/>
            <a:ext cx="28321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</a:pPr>
            <a:r>
              <a:rPr lang="ru-RU" altLang="en-US" sz="1050" dirty="0">
                <a:latin typeface="Verdana" panose="020B0604030504040204" pitchFamily="34" charset="0"/>
              </a:rPr>
              <a:t>Удобная планировка и открытые пространства</a:t>
            </a:r>
          </a:p>
        </p:txBody>
      </p:sp>
      <p:pic>
        <p:nvPicPr>
          <p:cNvPr id="30" name="Рисунок 6">
            <a:extLst>
              <a:ext uri="{FF2B5EF4-FFF2-40B4-BE49-F238E27FC236}">
                <a16:creationId xmlns:a16="http://schemas.microsoft.com/office/drawing/2014/main" id="{4E376F5C-044A-49B3-B4FF-61B854432DB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0" y="1687904"/>
            <a:ext cx="880939" cy="875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Рисунок 8">
            <a:extLst>
              <a:ext uri="{FF2B5EF4-FFF2-40B4-BE49-F238E27FC236}">
                <a16:creationId xmlns:a16="http://schemas.microsoft.com/office/drawing/2014/main" id="{59DE2418-F16F-46AE-B3DA-A4F65BBD9A3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3" y="2708920"/>
            <a:ext cx="848387" cy="843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Рисунок 10">
            <a:extLst>
              <a:ext uri="{FF2B5EF4-FFF2-40B4-BE49-F238E27FC236}">
                <a16:creationId xmlns:a16="http://schemas.microsoft.com/office/drawing/2014/main" id="{93270D1A-B52E-4C4F-9C8A-17D27A8D9324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90" y="3697354"/>
            <a:ext cx="816852" cy="811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Рисунок 13">
            <a:extLst>
              <a:ext uri="{FF2B5EF4-FFF2-40B4-BE49-F238E27FC236}">
                <a16:creationId xmlns:a16="http://schemas.microsoft.com/office/drawing/2014/main" id="{9C6D95A7-25A2-4119-ADF6-B77DE7D76FE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194" y="2106490"/>
            <a:ext cx="677489" cy="67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Рисунок 15">
            <a:extLst>
              <a:ext uri="{FF2B5EF4-FFF2-40B4-BE49-F238E27FC236}">
                <a16:creationId xmlns:a16="http://schemas.microsoft.com/office/drawing/2014/main" id="{AEB853F3-4920-4C11-AFE3-AB76D60617B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193" y="3073988"/>
            <a:ext cx="677489" cy="673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08C3A84-DAA1-4B32-B6CC-5537807E39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90B53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114494" y="2827463"/>
            <a:ext cx="677795" cy="673545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D030AB8E-4773-47CF-BCF6-D5A9222B9E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rgbClr val="90B535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148909" y="1966800"/>
            <a:ext cx="663041" cy="656825"/>
          </a:xfrm>
          <a:prstGeom prst="rect">
            <a:avLst/>
          </a:prstGeom>
        </p:spPr>
      </p:pic>
      <p:sp>
        <p:nvSpPr>
          <p:cNvPr id="37" name="Прямоугольник 49">
            <a:extLst>
              <a:ext uri="{FF2B5EF4-FFF2-40B4-BE49-F238E27FC236}">
                <a16:creationId xmlns:a16="http://schemas.microsoft.com/office/drawing/2014/main" id="{3E3F5E4B-A0C2-4D82-9A37-BD75B5181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3654" y="4256137"/>
            <a:ext cx="7124994" cy="341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Bef>
                <a:spcPts val="300"/>
              </a:spcBef>
            </a:pPr>
            <a:r>
              <a:rPr lang="ru-RU" altLang="en-US" sz="1600" b="1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</a:rPr>
              <a:t>После ремонта в Вашей обновленной поликлинике появятся:</a:t>
            </a:r>
          </a:p>
        </p:txBody>
      </p:sp>
      <p:sp>
        <p:nvSpPr>
          <p:cNvPr id="38" name="Прямоугольник 42">
            <a:extLst>
              <a:ext uri="{FF2B5EF4-FFF2-40B4-BE49-F238E27FC236}">
                <a16:creationId xmlns:a16="http://schemas.microsoft.com/office/drawing/2014/main" id="{899AB0EA-3F90-44BF-A580-468B17C61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3654" y="4691445"/>
            <a:ext cx="7260626" cy="1657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52425" indent="-171450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en-US" sz="12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</a:rPr>
              <a:t>Просторные зоны ожидания для пациентов</a:t>
            </a:r>
          </a:p>
          <a:p>
            <a:pPr marL="352425" indent="-171450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ru-RU" altLang="en-US" sz="1200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marL="352425" indent="-171450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en-US" sz="12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</a:rPr>
              <a:t>Эргономичные кабинеты врачей</a:t>
            </a:r>
          </a:p>
          <a:p>
            <a:pPr marL="352425" indent="-171450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ru-RU" altLang="en-US" sz="1200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</a:endParaRPr>
          </a:p>
          <a:p>
            <a:pPr marL="352425" indent="-171450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altLang="en-US" sz="12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</a:rPr>
              <a:t>Современное оборудование (аппараты УЗИ, эндоскопическая техника и другое диагностическое оборудование).</a:t>
            </a:r>
          </a:p>
          <a:p>
            <a:pPr marL="352425" indent="-171450" eaLnBrk="1" hangingPunct="1">
              <a:lnSpc>
                <a:spcPct val="107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ru-RU" altLang="en-US" sz="1200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4686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0CDE8C03-A780-4865-91BE-52AFB0EF2F9B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"/>
          <p:cNvGrpSpPr/>
          <p:nvPr/>
        </p:nvGrpSpPr>
        <p:grpSpPr>
          <a:xfrm>
            <a:off x="5807968" y="5229200"/>
            <a:ext cx="6269229" cy="1080973"/>
            <a:chOff x="6738553" y="5429048"/>
            <a:chExt cx="5114507" cy="855121"/>
          </a:xfrm>
        </p:grpSpPr>
        <p:sp>
          <p:nvSpPr>
            <p:cNvPr id="24" name="Параллелограмм 23">
              <a:extLst>
                <a:ext uri="{FF2B5EF4-FFF2-40B4-BE49-F238E27FC236}">
                  <a16:creationId xmlns:a16="http://schemas.microsoft.com/office/drawing/2014/main" id="{FD7CE04D-E2D7-4B4F-8C70-97BD7207F2FA}"/>
                </a:ext>
              </a:extLst>
            </p:cNvPr>
            <p:cNvSpPr/>
            <p:nvPr/>
          </p:nvSpPr>
          <p:spPr>
            <a:xfrm>
              <a:off x="6738553" y="5429048"/>
              <a:ext cx="5114507" cy="855121"/>
            </a:xfrm>
            <a:prstGeom prst="parallelogram">
              <a:avLst>
                <a:gd name="adj" fmla="val 42535"/>
              </a:avLst>
            </a:prstGeom>
            <a:gradFill flip="none" rotWithShape="1">
              <a:gsLst>
                <a:gs pos="12000">
                  <a:schemeClr val="accent1">
                    <a:lumMod val="80000"/>
                  </a:schemeClr>
                </a:gs>
                <a:gs pos="64000">
                  <a:schemeClr val="accent1">
                    <a:lumMod val="60000"/>
                    <a:lumOff val="40000"/>
                    <a:alpha val="54000"/>
                  </a:schemeClr>
                </a:gs>
                <a:gs pos="83000">
                  <a:schemeClr val="accent1">
                    <a:lumMod val="16000"/>
                    <a:lumOff val="84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50"/>
            </a:p>
          </p:txBody>
        </p:sp>
        <p:sp>
          <p:nvSpPr>
            <p:cNvPr id="25" name="Прямоугольник 47">
              <a:extLst>
                <a:ext uri="{FF2B5EF4-FFF2-40B4-BE49-F238E27FC236}">
                  <a16:creationId xmlns:a16="http://schemas.microsoft.com/office/drawing/2014/main" id="{D8CB9DA0-0DBB-4636-AF94-216F5C8C7D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1488" y="5552650"/>
              <a:ext cx="5031572" cy="6079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18097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7000"/>
                </a:lnSpc>
                <a:spcBef>
                  <a:spcPts val="300"/>
                </a:spcBef>
              </a:pPr>
              <a:r>
                <a:rPr lang="ru-RU" altLang="en-US" sz="1400" dirty="0">
                  <a:solidFill>
                    <a:schemeClr val="bg1"/>
                  </a:solidFill>
                  <a:latin typeface="Verdana" panose="020B0604030504040204" pitchFamily="34" charset="0"/>
                </a:rPr>
                <a:t>      Официальный сайт поликлиники:</a:t>
              </a:r>
              <a:r>
                <a:rPr lang="en-US" altLang="en-US" sz="1400" dirty="0">
                  <a:solidFill>
                    <a:schemeClr val="bg1"/>
                  </a:solidFill>
                  <a:latin typeface="Verdana" panose="020B0604030504040204" pitchFamily="34" charset="0"/>
                </a:rPr>
                <a:t> </a:t>
              </a:r>
              <a:r>
                <a:rPr lang="ru-RU" altLang="en-US" sz="1400" dirty="0">
                  <a:solidFill>
                    <a:schemeClr val="bg1"/>
                  </a:solidFill>
                  <a:latin typeface="Verdana" panose="020B0604030504040204" pitchFamily="34" charset="0"/>
                </a:rPr>
                <a:t>https://gp175.moscow/</a:t>
              </a:r>
            </a:p>
            <a:p>
              <a:pPr algn="just" eaLnBrk="1" hangingPunct="1">
                <a:lnSpc>
                  <a:spcPct val="107000"/>
                </a:lnSpc>
                <a:spcBef>
                  <a:spcPts val="300"/>
                </a:spcBef>
              </a:pPr>
              <a:r>
                <a:rPr lang="ru-RU" altLang="en-US" sz="1400" dirty="0">
                  <a:solidFill>
                    <a:srgbClr val="FFFFFF"/>
                  </a:solidFill>
                  <a:latin typeface="Verdana" panose="020B0604030504040204" pitchFamily="34" charset="0"/>
                </a:rPr>
                <a:t>   Эл. почта: </a:t>
              </a:r>
              <a:r>
                <a:rPr lang="en-US" altLang="en-US" sz="1400" dirty="0">
                  <a:solidFill>
                    <a:srgbClr val="FFFFFF"/>
                  </a:solidFill>
                  <a:latin typeface="Verdana" panose="020B0604030504040204" pitchFamily="34" charset="0"/>
                </a:rPr>
                <a:t>Gp175@zdrav.mos.ru</a:t>
              </a:r>
              <a:endParaRPr lang="ru-RU" altLang="en-US" sz="1400" dirty="0">
                <a:solidFill>
                  <a:srgbClr val="FFFFFF"/>
                </a:solidFill>
                <a:latin typeface="Verdana" panose="020B0604030504040204" pitchFamily="34" charset="0"/>
              </a:endParaRPr>
            </a:p>
            <a:p>
              <a:pPr algn="just" eaLnBrk="1" hangingPunct="1">
                <a:lnSpc>
                  <a:spcPct val="107000"/>
                </a:lnSpc>
                <a:spcBef>
                  <a:spcPts val="300"/>
                </a:spcBef>
              </a:pPr>
              <a:r>
                <a:rPr lang="ru-RU" altLang="en-US" sz="1400" dirty="0">
                  <a:solidFill>
                    <a:srgbClr val="FFFFFF"/>
                  </a:solidFill>
                  <a:latin typeface="Verdana" panose="020B0604030504040204" pitchFamily="34" charset="0"/>
                </a:rPr>
                <a:t>Приемная главного врача: 8-495-375-67-95</a:t>
              </a: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3732989" y="1239135"/>
            <a:ext cx="4437689" cy="584775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565" y="1905906"/>
            <a:ext cx="4824536" cy="2942378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19186" y="342937"/>
            <a:ext cx="11665296" cy="76794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здравоохранения</a:t>
            </a:r>
            <a:b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«Городская поликлиника № 175 Департамента здравоохранения города Москвы»</a:t>
            </a:r>
            <a:endParaRPr lang="ru-RU" sz="2400" b="1" dirty="0">
              <a:effectLst>
                <a:reflection blurRad="6350" endPos="0" dir="5400000" sy="-100000" algn="bl" rotWithShape="0"/>
              </a:effectLst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70527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A8EF1B5-A209-48AA-99B3-46A72ABEAE10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">
            <a:extLst>
              <a:ext uri="{FF2B5EF4-FFF2-40B4-BE49-F238E27FC236}">
                <a16:creationId xmlns:a16="http://schemas.microsoft.com/office/drawing/2014/main" id="{61CB394E-A389-4439-B6BA-EF34E6273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88" y="845381"/>
            <a:ext cx="4477552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1600" b="1" dirty="0"/>
              <a:t>Прием ведут 9 кандидатов медицинских наук</a:t>
            </a:r>
          </a:p>
          <a:p>
            <a:pPr marL="171450" indent="-171450" algn="just" eaLnBrk="1" hangingPunct="1">
              <a:buFont typeface="Arial" panose="020B0604020202020204" pitchFamily="34" charset="0"/>
              <a:buChar char="•"/>
            </a:pPr>
            <a:r>
              <a:rPr lang="ru-RU" altLang="ru-RU" sz="1100" dirty="0"/>
              <a:t>врач-эндокринолог</a:t>
            </a:r>
          </a:p>
          <a:p>
            <a:pPr marL="171450" indent="-171450" algn="just" eaLnBrk="1" hangingPunct="1">
              <a:buFont typeface="Arial" panose="020B0604020202020204" pitchFamily="34" charset="0"/>
              <a:buChar char="•"/>
            </a:pPr>
            <a:r>
              <a:rPr lang="ru-RU" altLang="ru-RU" sz="1100" dirty="0"/>
              <a:t>2 врача УЗД </a:t>
            </a:r>
          </a:p>
          <a:p>
            <a:pPr marL="171450" indent="-171450" algn="just" eaLnBrk="1" hangingPunct="1">
              <a:buFont typeface="Arial" panose="020B0604020202020204" pitchFamily="34" charset="0"/>
              <a:buChar char="•"/>
            </a:pPr>
            <a:r>
              <a:rPr lang="ru-RU" altLang="ru-RU" sz="1100" dirty="0"/>
              <a:t>врач-травматолог</a:t>
            </a:r>
          </a:p>
          <a:p>
            <a:pPr marL="171450" indent="-171450" algn="just" eaLnBrk="1" hangingPunct="1">
              <a:buFont typeface="Arial" panose="020B0604020202020204" pitchFamily="34" charset="0"/>
              <a:buChar char="•"/>
            </a:pPr>
            <a:r>
              <a:rPr lang="ru-RU" altLang="ru-RU" sz="1100" dirty="0"/>
              <a:t>врач-</a:t>
            </a:r>
            <a:r>
              <a:rPr lang="ru-RU" altLang="ru-RU" sz="1100" dirty="0" err="1"/>
              <a:t>эндоскопист</a:t>
            </a:r>
            <a:endParaRPr lang="ru-RU" altLang="ru-RU" sz="1100" dirty="0"/>
          </a:p>
          <a:p>
            <a:pPr marL="171450" indent="-171450" algn="just" eaLnBrk="1" hangingPunct="1">
              <a:buFont typeface="Arial" panose="020B0604020202020204" pitchFamily="34" charset="0"/>
              <a:buChar char="•"/>
            </a:pPr>
            <a:r>
              <a:rPr lang="ru-RU" altLang="ru-RU" sz="1100" dirty="0"/>
              <a:t>врач функциональной диагностики</a:t>
            </a:r>
          </a:p>
          <a:p>
            <a:pPr marL="171450" indent="-171450" algn="just" eaLnBrk="1" hangingPunct="1">
              <a:buFont typeface="Arial" panose="020B0604020202020204" pitchFamily="34" charset="0"/>
              <a:buChar char="•"/>
            </a:pPr>
            <a:r>
              <a:rPr lang="ru-RU" altLang="ru-RU" sz="1100" dirty="0"/>
              <a:t>врач-хирург</a:t>
            </a:r>
          </a:p>
          <a:p>
            <a:pPr marL="171450" indent="-171450" algn="just" eaLnBrk="1" hangingPunct="1">
              <a:buFont typeface="Arial" panose="020B0604020202020204" pitchFamily="34" charset="0"/>
              <a:buChar char="•"/>
            </a:pPr>
            <a:r>
              <a:rPr lang="ru-RU" altLang="ru-RU" sz="1100" dirty="0"/>
              <a:t>врач-методист</a:t>
            </a:r>
          </a:p>
          <a:p>
            <a:pPr marL="171450" indent="-171450" algn="just" eaLnBrk="1" hangingPunct="1">
              <a:buFont typeface="Arial" panose="020B0604020202020204" pitchFamily="34" charset="0"/>
              <a:buChar char="•"/>
            </a:pPr>
            <a:r>
              <a:rPr lang="ru-RU" altLang="ru-RU" sz="1100" dirty="0"/>
              <a:t>заведующий дневным стационаром- врач-терапевт</a:t>
            </a:r>
          </a:p>
        </p:txBody>
      </p:sp>
      <p:sp>
        <p:nvSpPr>
          <p:cNvPr id="15" name="Прямоугольник 7">
            <a:extLst>
              <a:ext uri="{FF2B5EF4-FFF2-40B4-BE49-F238E27FC236}">
                <a16:creationId xmlns:a16="http://schemas.microsoft.com/office/drawing/2014/main" id="{159DF8EE-4EF4-46D5-B9D0-030EA9FD3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6240" y="860769"/>
            <a:ext cx="3902274" cy="153888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Roboto"/>
                <a:ea typeface="Roboto"/>
                <a:cs typeface="Roboto"/>
              </a:rPr>
              <a:t>В течение 2024 года было принято среднего медицинского персонала: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latin typeface="+mn-lt"/>
                <a:ea typeface="Roboto"/>
                <a:cs typeface="Roboto"/>
              </a:rPr>
              <a:t>медицинская сестра врача общей практики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latin typeface="+mn-lt"/>
                <a:ea typeface="Roboto"/>
                <a:cs typeface="Roboto"/>
              </a:rPr>
              <a:t>рентгенолаборант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latin typeface="+mn-lt"/>
                <a:ea typeface="Roboto"/>
                <a:cs typeface="Roboto"/>
              </a:rPr>
              <a:t>медицинская сестра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latin typeface="+mn-lt"/>
                <a:ea typeface="Roboto"/>
                <a:cs typeface="Roboto"/>
              </a:rPr>
              <a:t>медицинская сестра перевязочная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latin typeface="+mn-lt"/>
                <a:ea typeface="Roboto"/>
                <a:cs typeface="Roboto"/>
              </a:rPr>
              <a:t>Медицинская сестра процедурная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</a:pPr>
            <a:r>
              <a:rPr lang="ru-RU" altLang="ru-RU" sz="1100" dirty="0">
                <a:latin typeface="+mn-lt"/>
                <a:ea typeface="Roboto"/>
                <a:cs typeface="Roboto"/>
              </a:rPr>
              <a:t>акушер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D776E6-01BA-4104-A263-2C8EACBF1ACE}"/>
              </a:ext>
            </a:extLst>
          </p:cNvPr>
          <p:cNvSpPr txBox="1"/>
          <p:nvPr/>
        </p:nvSpPr>
        <p:spPr>
          <a:xfrm>
            <a:off x="5157329" y="845381"/>
            <a:ext cx="317370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В 2024 году были приняты врачи следующих специальностей: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врач-хирург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 ультразвуковой диагностики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врач-терапевт участковый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 общей практики (семейный врач)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врач-травматолог-ортопед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врач-аллерголог-иммунолог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врач-кардиолог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врач-офтальмолог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врач-гастроэнтеролог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врач-уролог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врач-эндокринолог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 функциональной диагностики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врач-методист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53B67F-7534-4219-925F-0D4F9FEB7764}"/>
              </a:ext>
            </a:extLst>
          </p:cNvPr>
          <p:cNvSpPr txBox="1"/>
          <p:nvPr/>
        </p:nvSpPr>
        <p:spPr>
          <a:xfrm>
            <a:off x="1506220" y="4353615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ru-RU" altLang="ru-RU" sz="1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 </a:t>
            </a:r>
            <a:r>
              <a:rPr lang="ru-RU" altLang="ru-RU" sz="1600" b="1" dirty="0">
                <a:ln w="0"/>
              </a:rPr>
              <a:t>врача</a:t>
            </a:r>
            <a:r>
              <a:rPr lang="ru-RU" altLang="ru-RU" sz="1600" b="1" dirty="0"/>
              <a:t> имеют статус «Московский врач»:</a:t>
            </a:r>
          </a:p>
          <a:p>
            <a:pPr marL="285750" indent="-285750" algn="just" eaLnBrk="1" hangingPunct="1">
              <a:buFont typeface="Arial" panose="020B0604020202020204" pitchFamily="34" charset="0"/>
              <a:buChar char="•"/>
            </a:pPr>
            <a:r>
              <a:rPr lang="ru-RU" altLang="ru-RU" sz="1600" dirty="0"/>
              <a:t>2 врача-невролога 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D14A746-82D7-49F1-A067-C9F8B10614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98" y="4218005"/>
            <a:ext cx="1301750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1896A18-C083-4423-B10F-D731E67A7588}"/>
              </a:ext>
            </a:extLst>
          </p:cNvPr>
          <p:cNvSpPr txBox="1"/>
          <p:nvPr/>
        </p:nvSpPr>
        <p:spPr>
          <a:xfrm>
            <a:off x="7821644" y="3352802"/>
            <a:ext cx="4336870" cy="107721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5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  <a:alpha val="51000"/>
                </a:schemeClr>
              </a:gs>
              <a:gs pos="100000">
                <a:schemeClr val="accent5">
                  <a:lumMod val="40000"/>
                  <a:lumOff val="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3175">
            <a:solidFill>
              <a:srgbClr val="49BED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Врачей высшей категории - 6,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первой - 2, второй - 2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5 %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среднего персонала имеют высшую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или первую категорию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71C7B3-A13F-4A91-98E3-AA27EDA59AD3}"/>
              </a:ext>
            </a:extLst>
          </p:cNvPr>
          <p:cNvSpPr txBox="1"/>
          <p:nvPr/>
        </p:nvSpPr>
        <p:spPr>
          <a:xfrm>
            <a:off x="3863752" y="3722579"/>
            <a:ext cx="3931395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На благо жителей работают </a:t>
            </a:r>
            <a: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206 </a:t>
            </a:r>
            <a:r>
              <a:rPr lang="ru-RU" dirty="0"/>
              <a:t>врачей и </a:t>
            </a:r>
            <a: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129</a:t>
            </a:r>
            <a:r>
              <a:rPr lang="ru-RU" dirty="0"/>
              <a:t> медицинских сестер</a:t>
            </a:r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4843ACE7-806A-4208-B2CC-6DF2F0CB0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304043"/>
            <a:ext cx="10515600" cy="541338"/>
          </a:xfrm>
        </p:spPr>
        <p:txBody>
          <a:bodyPr/>
          <a:lstStyle/>
          <a:p>
            <a:pPr eaLnBrk="1" hangingPunct="1"/>
            <a:r>
              <a:rPr lang="ru-RU" altLang="ru-RU" sz="2000" dirty="0">
                <a:latin typeface="Roboto" panose="020B0604020202020204" charset="0"/>
                <a:ea typeface="Roboto" panose="020B0604020202020204" charset="0"/>
                <a:cs typeface="Roboto"/>
              </a:rPr>
              <a:t>Кадровый состав на конец 2024 года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663952" y="4529569"/>
          <a:ext cx="5675927" cy="1755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1668">
                  <a:extLst>
                    <a:ext uri="{9D8B030D-6E8A-4147-A177-3AD203B41FA5}">
                      <a16:colId xmlns:a16="http://schemas.microsoft.com/office/drawing/2014/main" val="747042820"/>
                    </a:ext>
                  </a:extLst>
                </a:gridCol>
                <a:gridCol w="759637">
                  <a:extLst>
                    <a:ext uri="{9D8B030D-6E8A-4147-A177-3AD203B41FA5}">
                      <a16:colId xmlns:a16="http://schemas.microsoft.com/office/drawing/2014/main" val="2522228366"/>
                    </a:ext>
                  </a:extLst>
                </a:gridCol>
                <a:gridCol w="675234">
                  <a:extLst>
                    <a:ext uri="{9D8B030D-6E8A-4147-A177-3AD203B41FA5}">
                      <a16:colId xmlns:a16="http://schemas.microsoft.com/office/drawing/2014/main" val="1691918547"/>
                    </a:ext>
                  </a:extLst>
                </a:gridCol>
                <a:gridCol w="1772488">
                  <a:extLst>
                    <a:ext uri="{9D8B030D-6E8A-4147-A177-3AD203B41FA5}">
                      <a16:colId xmlns:a16="http://schemas.microsoft.com/office/drawing/2014/main" val="3894503188"/>
                    </a:ext>
                  </a:extLst>
                </a:gridCol>
                <a:gridCol w="1376900">
                  <a:extLst>
                    <a:ext uri="{9D8B030D-6E8A-4147-A177-3AD203B41FA5}">
                      <a16:colId xmlns:a16="http://schemas.microsoft.com/office/drawing/2014/main" val="474208999"/>
                    </a:ext>
                  </a:extLst>
                </a:gridCol>
              </a:tblGrid>
              <a:tr h="280607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Укомплектованность штата ГП № 175 на конец 2024 года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709367"/>
                  </a:ext>
                </a:extLst>
              </a:tr>
              <a:tr h="4917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Категория персонала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Ставки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Занято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Укомплектованность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Физ. лица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53949957"/>
                  </a:ext>
                </a:extLst>
              </a:tr>
              <a:tr h="2458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Врачи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238,25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209,5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88%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49848500"/>
                  </a:ext>
                </a:extLst>
              </a:tr>
              <a:tr h="2458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СМП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159,5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142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89%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19943079"/>
                  </a:ext>
                </a:extLst>
              </a:tr>
              <a:tr h="2458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Прочий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123,75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80%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94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8634946"/>
                  </a:ext>
                </a:extLst>
              </a:tr>
              <a:tr h="2458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ИТОГО: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521,5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450,5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86%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429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63805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3144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4A8533-1D4E-4ECD-9D59-91E653FF5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8032" y="309367"/>
            <a:ext cx="5375920" cy="334609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Roboto"/>
              </a:rPr>
              <a:t>Новый московский стандарт поликлиники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88592B-FF1F-4D7F-9B71-C7444924A125}"/>
              </a:ext>
            </a:extLst>
          </p:cNvPr>
          <p:cNvSpPr txBox="1"/>
          <p:nvPr/>
        </p:nvSpPr>
        <p:spPr>
          <a:xfrm>
            <a:off x="5602915" y="1133862"/>
            <a:ext cx="568863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latin typeface="+mn-lt"/>
              </a:rPr>
              <a:t>В каждом филиале работают врачи </a:t>
            </a:r>
            <a: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8</a:t>
            </a:r>
            <a:r>
              <a:rPr lang="ru-RU" sz="12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 </a:t>
            </a:r>
            <a:r>
              <a:rPr lang="ru-RU" sz="1200" dirty="0">
                <a:latin typeface="+mn-lt"/>
              </a:rPr>
              <a:t>наиболее востребованных специальностей: врачи общей практики (семейные врачи) / врачи-терапевты, кардиологи, неврологи, офтальмологи, эндокринологи, урологи, оториноларингологи и хирурги.</a:t>
            </a:r>
            <a:endParaRPr lang="ru-RU" sz="1400" dirty="0">
              <a:latin typeface="+mn-lt"/>
            </a:endParaRPr>
          </a:p>
          <a:p>
            <a:pPr algn="just"/>
            <a:endParaRPr lang="ru-RU" sz="1600" dirty="0">
              <a:solidFill>
                <a:srgbClr val="1FCECB"/>
              </a:solidFill>
              <a:latin typeface="+mn-lt"/>
            </a:endParaRPr>
          </a:p>
          <a:p>
            <a:pPr algn="just"/>
            <a:r>
              <a:rPr lang="ru-RU" sz="12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Прием ведут </a:t>
            </a:r>
            <a:r>
              <a:rPr lang="ru-RU" sz="1200" b="1" i="1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окружные</a:t>
            </a:r>
            <a:r>
              <a:rPr lang="ru-RU" sz="12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 специалисты ВАО: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специалист по диабетической стопе </a:t>
            </a:r>
            <a:r>
              <a:rPr lang="ru-RU" sz="1200" i="1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Галеев И.В.</a:t>
            </a:r>
            <a:r>
              <a:rPr lang="ru-RU" sz="12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ru-RU" sz="1200" dirty="0" err="1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к.м.н</a:t>
            </a:r>
            <a:endParaRPr lang="ru-RU" sz="1200" dirty="0">
              <a:latin typeface="+mn-lt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врач-офтальмолог </a:t>
            </a:r>
            <a:r>
              <a:rPr lang="ru-RU" sz="1200" i="1" dirty="0" err="1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Огонькова</a:t>
            </a:r>
            <a:r>
              <a:rPr lang="ru-RU" sz="1200" i="1" dirty="0">
                <a:latin typeface="+mn-lt"/>
                <a:ea typeface="Roboto" panose="02000000000000000000" pitchFamily="2" charset="0"/>
                <a:cs typeface="Roboto" panose="02000000000000000000" pitchFamily="2" charset="0"/>
              </a:rPr>
              <a:t> А.И.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200" b="1" i="1" dirty="0">
              <a:latin typeface="+mn-lt"/>
              <a:ea typeface="Roboto" panose="02000000000000000000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b="1" dirty="0">
              <a:latin typeface="+mn-lt"/>
            </a:endParaRPr>
          </a:p>
          <a:p>
            <a:pPr algn="just"/>
            <a:endParaRPr lang="ru-RU" sz="1400" b="1" dirty="0">
              <a:latin typeface="+mn-lt"/>
            </a:endParaRPr>
          </a:p>
          <a:p>
            <a:pPr marL="342900" indent="-342900" algn="just">
              <a:buAutoNum type="arabicPlain" startAt="5"/>
            </a:pPr>
            <a:endParaRPr lang="ru-RU" sz="1600" dirty="0">
              <a:solidFill>
                <a:srgbClr val="1FCECB"/>
              </a:solidFill>
              <a:latin typeface="+mn-lt"/>
            </a:endParaRPr>
          </a:p>
          <a:p>
            <a:pPr marL="342900" indent="-342900" algn="just">
              <a:buAutoNum type="arabicPlain" startAt="5"/>
            </a:pPr>
            <a:endParaRPr lang="ru-RU" sz="1600" dirty="0">
              <a:solidFill>
                <a:srgbClr val="1FCECB"/>
              </a:solidFill>
              <a:latin typeface="+mn-lt"/>
            </a:endParaRPr>
          </a:p>
          <a:p>
            <a:pPr algn="just"/>
            <a:r>
              <a:rPr lang="ru-RU" sz="1600" b="1" dirty="0">
                <a:solidFill>
                  <a:srgbClr val="1FCECB"/>
                </a:solidFill>
                <a:latin typeface="+mn-lt"/>
              </a:rPr>
              <a:t>5 специалистов узкого профиля</a:t>
            </a:r>
            <a:endParaRPr lang="en-US" sz="1600" b="1" dirty="0">
              <a:solidFill>
                <a:srgbClr val="1FCECB"/>
              </a:solidFill>
              <a:latin typeface="+mn-lt"/>
            </a:endParaRPr>
          </a:p>
          <a:p>
            <a:pPr algn="just"/>
            <a:r>
              <a:rPr lang="ru-RU" sz="1400" dirty="0">
                <a:latin typeface="+mn-lt"/>
              </a:rPr>
              <a:t>доступны для записи пациентам в пределах АЦ</a:t>
            </a:r>
            <a:endParaRPr lang="en-US" sz="1400" dirty="0">
              <a:latin typeface="+mn-lt"/>
            </a:endParaRPr>
          </a:p>
          <a:p>
            <a:pPr algn="just"/>
            <a:endParaRPr lang="ru-RU" sz="1400" dirty="0">
              <a:latin typeface="+mn-lt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</a:rPr>
              <a:t>врач-пульмонолог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</a:rPr>
              <a:t>врач-</a:t>
            </a:r>
            <a:r>
              <a:rPr lang="ru-RU" sz="1400" dirty="0" err="1">
                <a:latin typeface="+mn-lt"/>
              </a:rPr>
              <a:t>колопроктолог</a:t>
            </a:r>
            <a:endParaRPr lang="ru-RU" sz="900" dirty="0">
              <a:latin typeface="+mn-lt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</a:rPr>
              <a:t>врач-инфекционист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</a:rPr>
              <a:t>врач-гастроэнтеролог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</a:rPr>
              <a:t>врач-аллерголог-иммунолог</a:t>
            </a:r>
          </a:p>
          <a:p>
            <a:pPr lvl="1" algn="just"/>
            <a:endParaRPr lang="ru-RU" sz="1400" dirty="0">
              <a:latin typeface="+mn-lt"/>
            </a:endParaRPr>
          </a:p>
          <a:p>
            <a:pPr algn="just"/>
            <a:r>
              <a:rPr lang="ru-RU" sz="1400" dirty="0">
                <a:latin typeface="+mn-lt"/>
              </a:rPr>
              <a:t>Запись к специалистам доступна </a:t>
            </a:r>
            <a:r>
              <a:rPr lang="ru-RU" sz="1400" b="1" dirty="0">
                <a:latin typeface="+mn-lt"/>
              </a:rPr>
              <a:t>день в день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0741410-7120-4D60-9464-77F23278B65B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0CF92E8-0A6E-4B6A-8044-150195144A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516" y="5112070"/>
            <a:ext cx="1224136" cy="1224136"/>
          </a:xfrm>
          <a:prstGeom prst="rect">
            <a:avLst/>
          </a:prstGeom>
        </p:spPr>
      </p:pic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657FC4A0-0537-458C-A9F2-85E7387BCD93}"/>
              </a:ext>
            </a:extLst>
          </p:cNvPr>
          <p:cNvGraphicFramePr>
            <a:graphicFrameLocks noGrp="1"/>
          </p:cNvGraphicFramePr>
          <p:nvPr/>
        </p:nvGraphicFramePr>
        <p:xfrm>
          <a:off x="5775319" y="2780928"/>
          <a:ext cx="2548236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8236">
                  <a:extLst>
                    <a:ext uri="{9D8B030D-6E8A-4147-A177-3AD203B41FA5}">
                      <a16:colId xmlns:a16="http://schemas.microsoft.com/office/drawing/2014/main" val="413271636"/>
                    </a:ext>
                  </a:extLst>
                </a:gridCol>
              </a:tblGrid>
              <a:tr h="244209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прием в филиале</a:t>
                      </a:r>
                    </a:p>
                  </a:txBody>
                  <a:tcPr>
                    <a:solidFill>
                      <a:srgbClr val="289E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472654"/>
                  </a:ext>
                </a:extLst>
              </a:tr>
              <a:tr h="244209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запись доступна в пределах АЦ</a:t>
                      </a:r>
                    </a:p>
                  </a:txBody>
                  <a:tcPr>
                    <a:solidFill>
                      <a:srgbClr val="7FD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906383"/>
                  </a:ext>
                </a:extLst>
              </a:tr>
              <a:tr h="244209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/>
                        <a:t>капитальный ремонт</a:t>
                      </a: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168839"/>
                  </a:ext>
                </a:extLst>
              </a:tr>
            </a:tbl>
          </a:graphicData>
        </a:graphic>
      </p:graphicFrame>
      <p:cxnSp>
        <p:nvCxnSpPr>
          <p:cNvPr id="7" name="Соединитель: уступ 6">
            <a:extLst>
              <a:ext uri="{FF2B5EF4-FFF2-40B4-BE49-F238E27FC236}">
                <a16:creationId xmlns:a16="http://schemas.microsoft.com/office/drawing/2014/main" id="{70754A13-FAE4-4B7A-A103-815204A58872}"/>
              </a:ext>
            </a:extLst>
          </p:cNvPr>
          <p:cNvCxnSpPr>
            <a:cxnSpLocks/>
          </p:cNvCxnSpPr>
          <p:nvPr/>
        </p:nvCxnSpPr>
        <p:spPr>
          <a:xfrm>
            <a:off x="4774690" y="2564904"/>
            <a:ext cx="1000629" cy="340819"/>
          </a:xfrm>
          <a:prstGeom prst="bentConnector3">
            <a:avLst>
              <a:gd name="adj1" fmla="val 55428"/>
            </a:avLst>
          </a:prstGeom>
          <a:ln w="28575">
            <a:solidFill>
              <a:schemeClr val="accent1">
                <a:lumMod val="75000"/>
              </a:schemeClr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оединитель: уступ 17">
            <a:extLst>
              <a:ext uri="{FF2B5EF4-FFF2-40B4-BE49-F238E27FC236}">
                <a16:creationId xmlns:a16="http://schemas.microsoft.com/office/drawing/2014/main" id="{6789AD14-61BB-4D4F-AA01-BCC55AA67F40}"/>
              </a:ext>
            </a:extLst>
          </p:cNvPr>
          <p:cNvCxnSpPr>
            <a:cxnSpLocks/>
          </p:cNvCxnSpPr>
          <p:nvPr/>
        </p:nvCxnSpPr>
        <p:spPr>
          <a:xfrm>
            <a:off x="4774690" y="2780928"/>
            <a:ext cx="1000629" cy="387333"/>
          </a:xfrm>
          <a:prstGeom prst="bentConnector3">
            <a:avLst>
              <a:gd name="adj1" fmla="val 40952"/>
            </a:avLst>
          </a:prstGeom>
          <a:ln w="28575">
            <a:solidFill>
              <a:srgbClr val="7FD1E4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DCAD55EA-2940-3373-BE3B-75F78AF6FF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3181817"/>
              </p:ext>
            </p:extLst>
          </p:nvPr>
        </p:nvGraphicFramePr>
        <p:xfrm>
          <a:off x="342843" y="374324"/>
          <a:ext cx="4284476" cy="5937015"/>
        </p:xfrm>
        <a:graphic>
          <a:graphicData uri="http://schemas.openxmlformats.org/drawingml/2006/table">
            <a:tbl>
              <a:tblPr/>
              <a:tblGrid>
                <a:gridCol w="612068">
                  <a:extLst>
                    <a:ext uri="{9D8B030D-6E8A-4147-A177-3AD203B41FA5}">
                      <a16:colId xmlns:a16="http://schemas.microsoft.com/office/drawing/2014/main" val="3795538259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val="3028173202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val="913185150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val="2378226687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val="2656823954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val="1827579375"/>
                    </a:ext>
                  </a:extLst>
                </a:gridCol>
                <a:gridCol w="612068">
                  <a:extLst>
                    <a:ext uri="{9D8B030D-6E8A-4147-A177-3AD203B41FA5}">
                      <a16:colId xmlns:a16="http://schemas.microsoft.com/office/drawing/2014/main" val="761128619"/>
                    </a:ext>
                  </a:extLst>
                </a:gridCol>
              </a:tblGrid>
              <a:tr h="17175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Уровень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Специальность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Ф1 (ул. </a:t>
                      </a:r>
                      <a:r>
                        <a:rPr lang="ru-RU" sz="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Челяб</a:t>
                      </a:r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., д.16к2)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Ф1 (Кап. Ремонт)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Ф2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Ф3/Ф1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Изм. Пр., д.91А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1934718"/>
                  </a:ext>
                </a:extLst>
              </a:tr>
              <a:tr h="183172">
                <a:tc rowSpan="7">
                  <a:txBody>
                    <a:bodyPr/>
                    <a:lstStyle/>
                    <a:p>
                      <a:pPr algn="ctr" rtl="0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</a:rPr>
                        <a:t>1-й уровень</a:t>
                      </a: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участковый терапевт/воп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3186857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проект "хроники"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6721028"/>
                  </a:ext>
                </a:extLst>
              </a:tr>
              <a:tr h="1831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патронажная служба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0568879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врач-хирург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9312517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врач-офтальмолог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864025"/>
                  </a:ext>
                </a:extLst>
              </a:tr>
              <a:tr h="2714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врач-оториноларинголог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8957293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врач-уролог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5990186"/>
                  </a:ext>
                </a:extLst>
              </a:tr>
              <a:tr h="10960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1314068"/>
                  </a:ext>
                </a:extLst>
              </a:tr>
              <a:tr h="171756">
                <a:tc rowSpan="8">
                  <a:txBody>
                    <a:bodyPr/>
                    <a:lstStyle/>
                    <a:p>
                      <a:pPr algn="ctr" rtl="0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</a:rPr>
                        <a:t>2-й уровень</a:t>
                      </a: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врач-невролог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2055001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врач-кардиолог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212722"/>
                  </a:ext>
                </a:extLst>
              </a:tr>
              <a:tr h="1831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врач-эндокринолог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5288605"/>
                  </a:ext>
                </a:extLst>
              </a:tr>
              <a:tr h="183172">
                <a:tc vMerge="1">
                  <a:txBody>
                    <a:bodyPr/>
                    <a:lstStyle/>
                    <a:p>
                      <a:pPr algn="ctr" rtl="0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врач-пульмонолог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5915725"/>
                  </a:ext>
                </a:extLst>
              </a:tr>
              <a:tr h="183172">
                <a:tc vMerge="1">
                  <a:txBody>
                    <a:bodyPr/>
                    <a:lstStyle/>
                    <a:p>
                      <a:pPr algn="ctr" rtl="0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врач-колопроктолог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2810478"/>
                  </a:ext>
                </a:extLst>
              </a:tr>
              <a:tr h="183172">
                <a:tc vMerge="1">
                  <a:txBody>
                    <a:bodyPr/>
                    <a:lstStyle/>
                    <a:p>
                      <a:pPr algn="ctr" rtl="0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врач-инфекционист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510476"/>
                  </a:ext>
                </a:extLst>
              </a:tr>
              <a:tr h="183172">
                <a:tc vMerge="1">
                  <a:txBody>
                    <a:bodyPr/>
                    <a:lstStyle/>
                    <a:p>
                      <a:pPr algn="ctr" rtl="0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врач-гастроэнтеролог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5351805"/>
                  </a:ext>
                </a:extLst>
              </a:tr>
              <a:tr h="51041">
                <a:tc vMerge="1">
                  <a:txBody>
                    <a:bodyPr/>
                    <a:lstStyle/>
                    <a:p>
                      <a:pPr algn="ctr" rtl="0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врач-травматолог-ортопед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9927024"/>
                  </a:ext>
                </a:extLst>
              </a:tr>
              <a:tr h="190558">
                <a:tc>
                  <a:txBody>
                    <a:bodyPr/>
                    <a:lstStyle/>
                    <a:p>
                      <a:pPr algn="ctr" rtl="0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врач-аллерголог-иммунолог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807977"/>
                  </a:ext>
                </a:extLst>
              </a:tr>
              <a:tr h="10960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42" marR="6842" marT="6842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30240266"/>
                  </a:ext>
                </a:extLst>
              </a:tr>
              <a:tr h="171756">
                <a:tc rowSpan="14">
                  <a:txBody>
                    <a:bodyPr/>
                    <a:lstStyle/>
                    <a:p>
                      <a:pPr algn="ctr" rtl="0" fontAlgn="ctr"/>
                      <a:r>
                        <a:rPr lang="ru-RU" sz="700" b="0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algn="tr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</a:rPr>
                        <a:t>исследования</a:t>
                      </a: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УЗИ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7980246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ЭКГ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499052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рентгенография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6441288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маммография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6457626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флюорография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7588882"/>
                  </a:ext>
                </a:extLst>
              </a:tr>
              <a:tr h="1831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ЭГДС и колоноскопия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7356823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ЭхоКГ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814422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ХМ ЭКГ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7158332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ФВД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613568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УЗДГ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247602"/>
                  </a:ext>
                </a:extLst>
              </a:tr>
              <a:tr h="1717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Тредмил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5068558"/>
                  </a:ext>
                </a:extLst>
              </a:tr>
              <a:tr h="1671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СМАД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9EB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9013756"/>
                  </a:ext>
                </a:extLst>
              </a:tr>
              <a:tr h="167165">
                <a:tc vMerge="1">
                  <a:txBody>
                    <a:bodyPr/>
                    <a:lstStyle/>
                    <a:p>
                      <a:pPr algn="ctr" rtl="0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ЭНМГ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981622"/>
                  </a:ext>
                </a:extLst>
              </a:tr>
              <a:tr h="167165">
                <a:tc vMerge="1">
                  <a:txBody>
                    <a:bodyPr/>
                    <a:lstStyle/>
                    <a:p>
                      <a:pPr algn="ctr" rtl="0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tr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ЭЭГ</a:t>
                      </a: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99B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D1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2" marR="6842" marT="6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099602"/>
                  </a:ext>
                </a:extLst>
              </a:tr>
            </a:tbl>
          </a:graphicData>
        </a:graphic>
      </p:graphicFrame>
      <p:sp>
        <p:nvSpPr>
          <p:cNvPr id="4" name="Овал 3">
            <a:extLst>
              <a:ext uri="{FF2B5EF4-FFF2-40B4-BE49-F238E27FC236}">
                <a16:creationId xmlns:a16="http://schemas.microsoft.com/office/drawing/2014/main" id="{9CD10C4E-1FE6-20AE-F576-BF43D209CCFF}"/>
              </a:ext>
            </a:extLst>
          </p:cNvPr>
          <p:cNvSpPr/>
          <p:nvPr/>
        </p:nvSpPr>
        <p:spPr>
          <a:xfrm>
            <a:off x="11352584" y="188640"/>
            <a:ext cx="576064" cy="593453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Соединитель: уступ 12">
            <a:extLst>
              <a:ext uri="{FF2B5EF4-FFF2-40B4-BE49-F238E27FC236}">
                <a16:creationId xmlns:a16="http://schemas.microsoft.com/office/drawing/2014/main" id="{B8158AB0-64B0-4253-0D41-015B5349E5F2}"/>
              </a:ext>
            </a:extLst>
          </p:cNvPr>
          <p:cNvCxnSpPr>
            <a:cxnSpLocks/>
          </p:cNvCxnSpPr>
          <p:nvPr/>
        </p:nvCxnSpPr>
        <p:spPr>
          <a:xfrm>
            <a:off x="4774690" y="2974594"/>
            <a:ext cx="1000628" cy="455189"/>
          </a:xfrm>
          <a:prstGeom prst="bentConnector3">
            <a:avLst>
              <a:gd name="adj1" fmla="val 29190"/>
            </a:avLst>
          </a:prstGeom>
          <a:ln w="28575">
            <a:solidFill>
              <a:schemeClr val="bg2">
                <a:lumMod val="75000"/>
              </a:schemeClr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0204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Диаграмма 32">
            <a:extLst>
              <a:ext uri="{FF2B5EF4-FFF2-40B4-BE49-F238E27FC236}">
                <a16:creationId xmlns:a16="http://schemas.microsoft.com/office/drawing/2014/main" id="{E298BBB2-381E-4A30-B02F-CFA4604FA245}"/>
              </a:ext>
            </a:extLst>
          </p:cNvPr>
          <p:cNvGraphicFramePr/>
          <p:nvPr/>
        </p:nvGraphicFramePr>
        <p:xfrm>
          <a:off x="6129024" y="1028864"/>
          <a:ext cx="4288719" cy="2875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54DD8C49-75E9-43A9-ACE3-4D3F33F19FFE}"/>
              </a:ext>
            </a:extLst>
          </p:cNvPr>
          <p:cNvCxnSpPr>
            <a:cxnSpLocks/>
          </p:cNvCxnSpPr>
          <p:nvPr/>
        </p:nvCxnSpPr>
        <p:spPr>
          <a:xfrm>
            <a:off x="6800057" y="1484783"/>
            <a:ext cx="3694154" cy="1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A7AED4DA-48F8-4DE0-BD52-EA89E19DDC76}"/>
              </a:ext>
            </a:extLst>
          </p:cNvPr>
          <p:cNvCxnSpPr>
            <a:cxnSpLocks/>
          </p:cNvCxnSpPr>
          <p:nvPr/>
        </p:nvCxnSpPr>
        <p:spPr>
          <a:xfrm>
            <a:off x="335360" y="1556792"/>
            <a:ext cx="4248472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B1BD8341-E726-4023-8B5B-74229937468E}"/>
              </a:ext>
            </a:extLst>
          </p:cNvPr>
          <p:cNvCxnSpPr>
            <a:cxnSpLocks/>
          </p:cNvCxnSpPr>
          <p:nvPr/>
        </p:nvCxnSpPr>
        <p:spPr>
          <a:xfrm flipV="1">
            <a:off x="5550075" y="4512393"/>
            <a:ext cx="3888432" cy="595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24FB081A-6428-4A1B-9C4B-6023FBFB6C74}"/>
              </a:ext>
            </a:extLst>
          </p:cNvPr>
          <p:cNvGraphicFramePr/>
          <p:nvPr/>
        </p:nvGraphicFramePr>
        <p:xfrm>
          <a:off x="5414391" y="4107513"/>
          <a:ext cx="4741884" cy="2517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7C7ABEA-41C4-499B-A7F6-A3CA0A832348}"/>
              </a:ext>
            </a:extLst>
          </p:cNvPr>
          <p:cNvSpPr txBox="1"/>
          <p:nvPr/>
        </p:nvSpPr>
        <p:spPr>
          <a:xfrm>
            <a:off x="7082046" y="3858706"/>
            <a:ext cx="1829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Участковый врач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FF6BFA1-957C-4CCD-8F4F-542407028D4B}"/>
              </a:ext>
            </a:extLst>
          </p:cNvPr>
          <p:cNvSpPr txBox="1">
            <a:spLocks/>
          </p:cNvSpPr>
          <p:nvPr/>
        </p:nvSpPr>
        <p:spPr bwMode="auto">
          <a:xfrm>
            <a:off x="10099594" y="5229583"/>
            <a:ext cx="1973263" cy="88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49BED8"/>
                </a:solidFill>
                <a:latin typeface="Roboto"/>
                <a:ea typeface="Roboto"/>
                <a:cs typeface="Roboto"/>
              </a:rPr>
              <a:t>99,5</a:t>
            </a:r>
            <a:r>
              <a:rPr lang="en-US" altLang="ru-RU" sz="2000" dirty="0">
                <a:solidFill>
                  <a:srgbClr val="49BED8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1800" dirty="0">
              <a:solidFill>
                <a:srgbClr val="49BED8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врачей-терапевтов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4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EC4A3CDF-7BCD-4858-A265-4ADB0BA00C90}"/>
              </a:ext>
            </a:extLst>
          </p:cNvPr>
          <p:cNvSpPr txBox="1">
            <a:spLocks/>
          </p:cNvSpPr>
          <p:nvPr/>
        </p:nvSpPr>
        <p:spPr bwMode="auto">
          <a:xfrm>
            <a:off x="10099594" y="4296785"/>
            <a:ext cx="1973263" cy="91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99,4%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врачей-терапевтов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23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graphicFrame>
        <p:nvGraphicFramePr>
          <p:cNvPr id="30" name="Диаграмма 29">
            <a:extLst>
              <a:ext uri="{FF2B5EF4-FFF2-40B4-BE49-F238E27FC236}">
                <a16:creationId xmlns:a16="http://schemas.microsoft.com/office/drawing/2014/main" id="{1B4B0471-7381-47D9-8875-6C819C4CA420}"/>
              </a:ext>
            </a:extLst>
          </p:cNvPr>
          <p:cNvGraphicFramePr/>
          <p:nvPr/>
        </p:nvGraphicFramePr>
        <p:xfrm>
          <a:off x="33289" y="1028865"/>
          <a:ext cx="4736827" cy="2875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" name="Заголовок 1">
            <a:extLst>
              <a:ext uri="{FF2B5EF4-FFF2-40B4-BE49-F238E27FC236}">
                <a16:creationId xmlns:a16="http://schemas.microsoft.com/office/drawing/2014/main" id="{C52DC8CF-8C12-4587-8A74-12B8EC323CDE}"/>
              </a:ext>
            </a:extLst>
          </p:cNvPr>
          <p:cNvSpPr txBox="1">
            <a:spLocks/>
          </p:cNvSpPr>
          <p:nvPr/>
        </p:nvSpPr>
        <p:spPr bwMode="auto">
          <a:xfrm>
            <a:off x="4624587" y="2269586"/>
            <a:ext cx="1973263" cy="94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98,1</a:t>
            </a:r>
            <a:r>
              <a:rPr lang="en-US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2000" dirty="0">
              <a:solidFill>
                <a:srgbClr val="48BED8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 </a:t>
            </a:r>
            <a:endParaRPr lang="en-US" altLang="ru-RU" sz="1100" dirty="0"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100" dirty="0">
                <a:latin typeface="Roboto"/>
                <a:ea typeface="Roboto"/>
                <a:cs typeface="Roboto"/>
              </a:rPr>
              <a:t>I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 уровня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4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id="{4B55A5BD-A2D7-42D7-83BB-281454D7D7F8}"/>
              </a:ext>
            </a:extLst>
          </p:cNvPr>
          <p:cNvSpPr txBox="1">
            <a:spLocks/>
          </p:cNvSpPr>
          <p:nvPr/>
        </p:nvSpPr>
        <p:spPr bwMode="auto">
          <a:xfrm>
            <a:off x="4583832" y="1418913"/>
            <a:ext cx="1973263" cy="94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98,5%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 </a:t>
            </a:r>
            <a:endParaRPr lang="en-US" altLang="ru-RU" sz="1100" dirty="0"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100" dirty="0">
                <a:latin typeface="Roboto"/>
                <a:ea typeface="Roboto"/>
                <a:cs typeface="Roboto"/>
              </a:rPr>
              <a:t>I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 уровня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3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5AF1AC6-4974-4DAF-8086-E6BC5B76FFE5}"/>
              </a:ext>
            </a:extLst>
          </p:cNvPr>
          <p:cNvSpPr txBox="1"/>
          <p:nvPr/>
        </p:nvSpPr>
        <p:spPr>
          <a:xfrm>
            <a:off x="1010521" y="762972"/>
            <a:ext cx="2671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Специалисты 1-го уровня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58F78D0-4AD0-447F-9E74-6469FEE04DB9}"/>
              </a:ext>
            </a:extLst>
          </p:cNvPr>
          <p:cNvSpPr txBox="1"/>
          <p:nvPr/>
        </p:nvSpPr>
        <p:spPr>
          <a:xfrm>
            <a:off x="7174133" y="762972"/>
            <a:ext cx="2671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Специалисты 2-го уровня</a:t>
            </a:r>
          </a:p>
        </p:txBody>
      </p:sp>
      <p:sp>
        <p:nvSpPr>
          <p:cNvPr id="36" name="Заголовок 1">
            <a:extLst>
              <a:ext uri="{FF2B5EF4-FFF2-40B4-BE49-F238E27FC236}">
                <a16:creationId xmlns:a16="http://schemas.microsoft.com/office/drawing/2014/main" id="{5F8AEEEB-9BD9-40D7-9389-A666DE6563F3}"/>
              </a:ext>
            </a:extLst>
          </p:cNvPr>
          <p:cNvSpPr txBox="1">
            <a:spLocks/>
          </p:cNvSpPr>
          <p:nvPr/>
        </p:nvSpPr>
        <p:spPr bwMode="auto">
          <a:xfrm>
            <a:off x="10459634" y="2421303"/>
            <a:ext cx="1613224" cy="90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96,5</a:t>
            </a:r>
            <a:r>
              <a:rPr lang="en-US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2000" dirty="0">
              <a:solidFill>
                <a:srgbClr val="48BED8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en-US" altLang="ru-RU" sz="1100" dirty="0">
                <a:latin typeface="Roboto"/>
                <a:ea typeface="Roboto"/>
                <a:cs typeface="Roboto"/>
              </a:rPr>
              <a:t>II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уровня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4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37" name="Заголовок 1">
            <a:extLst>
              <a:ext uri="{FF2B5EF4-FFF2-40B4-BE49-F238E27FC236}">
                <a16:creationId xmlns:a16="http://schemas.microsoft.com/office/drawing/2014/main" id="{56AB276A-482B-4413-B3BE-21A8AB22E8F0}"/>
              </a:ext>
            </a:extLst>
          </p:cNvPr>
          <p:cNvSpPr txBox="1">
            <a:spLocks/>
          </p:cNvSpPr>
          <p:nvPr/>
        </p:nvSpPr>
        <p:spPr bwMode="auto">
          <a:xfrm>
            <a:off x="10459634" y="1422075"/>
            <a:ext cx="1613223" cy="90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92,9%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en-US" altLang="ru-RU" sz="1100" dirty="0">
                <a:latin typeface="Roboto"/>
                <a:ea typeface="Roboto"/>
                <a:cs typeface="Roboto"/>
              </a:rPr>
              <a:t>II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уровня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23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A4C959DC-3A72-48F7-9D84-6AACF653E14D}"/>
              </a:ext>
            </a:extLst>
          </p:cNvPr>
          <p:cNvSpPr txBox="1">
            <a:spLocks/>
          </p:cNvSpPr>
          <p:nvPr/>
        </p:nvSpPr>
        <p:spPr bwMode="auto">
          <a:xfrm>
            <a:off x="-11494" y="314768"/>
            <a:ext cx="11220062" cy="35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Roboto"/>
                <a:ea typeface="Roboto"/>
                <a:cs typeface="Roboto"/>
              </a:rPr>
              <a:t>Доступность медицинской помощи в </a:t>
            </a:r>
            <a:r>
              <a:rPr lang="en-US" altLang="ru-RU" sz="2000" dirty="0">
                <a:latin typeface="Roboto"/>
                <a:ea typeface="Roboto"/>
                <a:cs typeface="Roboto"/>
              </a:rPr>
              <a:t>202</a:t>
            </a:r>
            <a:r>
              <a:rPr lang="ru-RU" altLang="ru-RU" sz="2000" dirty="0">
                <a:latin typeface="Roboto"/>
                <a:ea typeface="Roboto"/>
                <a:cs typeface="Roboto"/>
              </a:rPr>
              <a:t>4 году</a:t>
            </a:r>
            <a:r>
              <a:rPr lang="en-US" altLang="ru-RU" sz="20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2000" dirty="0">
                <a:latin typeface="Roboto"/>
                <a:ea typeface="Roboto"/>
                <a:cs typeface="Roboto"/>
              </a:rPr>
              <a:t>находилась на стабильно высоком уровне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C46C8957-EB95-4E3F-AE64-997ED3346D02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33">
            <a:extLst>
              <a:ext uri="{FF2B5EF4-FFF2-40B4-BE49-F238E27FC236}">
                <a16:creationId xmlns:a16="http://schemas.microsoft.com/office/drawing/2014/main" id="{DE859AC0-E7AC-126B-3BDE-34062D13A4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70" y="4173170"/>
            <a:ext cx="695325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77FAB1-CA77-050B-A278-46100735219D}"/>
              </a:ext>
            </a:extLst>
          </p:cNvPr>
          <p:cNvSpPr txBox="1"/>
          <p:nvPr/>
        </p:nvSpPr>
        <p:spPr>
          <a:xfrm>
            <a:off x="980197" y="4107513"/>
            <a:ext cx="36549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ГП № 175 (ул. Челябинская, д.16к2)</a:t>
            </a:r>
          </a:p>
          <a:p>
            <a:r>
              <a:rPr lang="ru-RU" dirty="0"/>
              <a:t>Здание находилось в капитальном </a:t>
            </a:r>
          </a:p>
          <a:p>
            <a:r>
              <a:rPr lang="ru-RU" dirty="0"/>
              <a:t>ремонте до 4 квартала 2024.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8928AD-5AFE-7939-298D-B4DC577EBBDB}"/>
              </a:ext>
            </a:extLst>
          </p:cNvPr>
          <p:cNvSpPr txBox="1"/>
          <p:nvPr/>
        </p:nvSpPr>
        <p:spPr>
          <a:xfrm>
            <a:off x="306870" y="5198949"/>
            <a:ext cx="4741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2024 г.:</a:t>
            </a:r>
            <a:endParaRPr lang="en-US" b="1" dirty="0"/>
          </a:p>
          <a:p>
            <a:r>
              <a:rPr lang="ru-RU" b="1" dirty="0"/>
              <a:t>прирост посещаемости –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rgbClr val="1FCE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6,7%</a:t>
            </a:r>
          </a:p>
          <a:p>
            <a:r>
              <a:rPr lang="ru-RU" b="1" dirty="0"/>
              <a:t>прирост доступности самозаписи – </a:t>
            </a:r>
            <a:r>
              <a:rPr lang="ru-RU" b="1" dirty="0">
                <a:solidFill>
                  <a:srgbClr val="1FCE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4,3%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17A4D0DC-04F0-716C-169D-7D8848E12116}"/>
              </a:ext>
            </a:extLst>
          </p:cNvPr>
          <p:cNvSpPr/>
          <p:nvPr/>
        </p:nvSpPr>
        <p:spPr>
          <a:xfrm>
            <a:off x="11280576" y="197210"/>
            <a:ext cx="576064" cy="593453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932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54DD8C49-75E9-43A9-ACE3-4D3F33F19FFE}"/>
              </a:ext>
            </a:extLst>
          </p:cNvPr>
          <p:cNvCxnSpPr>
            <a:cxnSpLocks/>
          </p:cNvCxnSpPr>
          <p:nvPr/>
        </p:nvCxnSpPr>
        <p:spPr>
          <a:xfrm>
            <a:off x="6800057" y="1484783"/>
            <a:ext cx="3694154" cy="1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A7AED4DA-48F8-4DE0-BD52-EA89E19DDC76}"/>
              </a:ext>
            </a:extLst>
          </p:cNvPr>
          <p:cNvCxnSpPr>
            <a:cxnSpLocks/>
          </p:cNvCxnSpPr>
          <p:nvPr/>
        </p:nvCxnSpPr>
        <p:spPr>
          <a:xfrm>
            <a:off x="335360" y="1556792"/>
            <a:ext cx="4248472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B1BD8341-E726-4023-8B5B-74229937468E}"/>
              </a:ext>
            </a:extLst>
          </p:cNvPr>
          <p:cNvCxnSpPr>
            <a:cxnSpLocks/>
          </p:cNvCxnSpPr>
          <p:nvPr/>
        </p:nvCxnSpPr>
        <p:spPr>
          <a:xfrm flipV="1">
            <a:off x="5550075" y="4512393"/>
            <a:ext cx="3888432" cy="595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24FB081A-6428-4A1B-9C4B-6023FBFB6C74}"/>
              </a:ext>
            </a:extLst>
          </p:cNvPr>
          <p:cNvGraphicFramePr/>
          <p:nvPr/>
        </p:nvGraphicFramePr>
        <p:xfrm>
          <a:off x="5711318" y="4129795"/>
          <a:ext cx="4464496" cy="2417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7C7ABEA-41C4-499B-A7F6-A3CA0A832348}"/>
              </a:ext>
            </a:extLst>
          </p:cNvPr>
          <p:cNvSpPr txBox="1"/>
          <p:nvPr/>
        </p:nvSpPr>
        <p:spPr>
          <a:xfrm>
            <a:off x="7319305" y="3920742"/>
            <a:ext cx="1829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Участковый врач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FF6BFA1-957C-4CCD-8F4F-542407028D4B}"/>
              </a:ext>
            </a:extLst>
          </p:cNvPr>
          <p:cNvSpPr txBox="1">
            <a:spLocks/>
          </p:cNvSpPr>
          <p:nvPr/>
        </p:nvSpPr>
        <p:spPr bwMode="auto">
          <a:xfrm>
            <a:off x="10221936" y="5288244"/>
            <a:ext cx="1973263" cy="88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49BED8"/>
                </a:solidFill>
                <a:latin typeface="Roboto"/>
                <a:ea typeface="Roboto"/>
                <a:cs typeface="Roboto"/>
              </a:rPr>
              <a:t>98,6</a:t>
            </a:r>
            <a:r>
              <a:rPr lang="en-US" altLang="ru-RU" sz="2000" dirty="0">
                <a:solidFill>
                  <a:srgbClr val="49BED8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1800" dirty="0">
              <a:solidFill>
                <a:srgbClr val="49BED8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врачей-терапевтов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4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EC4A3CDF-7BCD-4858-A265-4ADB0BA00C90}"/>
              </a:ext>
            </a:extLst>
          </p:cNvPr>
          <p:cNvSpPr txBox="1">
            <a:spLocks/>
          </p:cNvSpPr>
          <p:nvPr/>
        </p:nvSpPr>
        <p:spPr bwMode="auto">
          <a:xfrm>
            <a:off x="10221936" y="4355446"/>
            <a:ext cx="1973263" cy="91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98,1%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врачей-терапевтов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23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pic>
        <p:nvPicPr>
          <p:cNvPr id="10" name="Рисунок 33">
            <a:extLst>
              <a:ext uri="{FF2B5EF4-FFF2-40B4-BE49-F238E27FC236}">
                <a16:creationId xmlns:a16="http://schemas.microsoft.com/office/drawing/2014/main" id="{0CC4FD98-1305-4F6C-AE23-CE1926DC0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11" y="4060198"/>
            <a:ext cx="695325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75EBC83-709A-4236-9946-97A2163922E5}"/>
              </a:ext>
            </a:extLst>
          </p:cNvPr>
          <p:cNvSpPr txBox="1"/>
          <p:nvPr/>
        </p:nvSpPr>
        <p:spPr>
          <a:xfrm>
            <a:off x="1329418" y="4260936"/>
            <a:ext cx="2321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ГП № 175 филиал №1</a:t>
            </a:r>
          </a:p>
        </p:txBody>
      </p:sp>
      <p:graphicFrame>
        <p:nvGraphicFramePr>
          <p:cNvPr id="30" name="Диаграмма 29">
            <a:extLst>
              <a:ext uri="{FF2B5EF4-FFF2-40B4-BE49-F238E27FC236}">
                <a16:creationId xmlns:a16="http://schemas.microsoft.com/office/drawing/2014/main" id="{1B4B0471-7381-47D9-8875-6C819C4CA420}"/>
              </a:ext>
            </a:extLst>
          </p:cNvPr>
          <p:cNvGraphicFramePr/>
          <p:nvPr/>
        </p:nvGraphicFramePr>
        <p:xfrm>
          <a:off x="-8979" y="1130043"/>
          <a:ext cx="4736827" cy="2875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" name="Заголовок 1">
            <a:extLst>
              <a:ext uri="{FF2B5EF4-FFF2-40B4-BE49-F238E27FC236}">
                <a16:creationId xmlns:a16="http://schemas.microsoft.com/office/drawing/2014/main" id="{C52DC8CF-8C12-4587-8A74-12B8EC323CDE}"/>
              </a:ext>
            </a:extLst>
          </p:cNvPr>
          <p:cNvSpPr txBox="1">
            <a:spLocks/>
          </p:cNvSpPr>
          <p:nvPr/>
        </p:nvSpPr>
        <p:spPr bwMode="auto">
          <a:xfrm>
            <a:off x="4582319" y="2370764"/>
            <a:ext cx="1973263" cy="94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97,9</a:t>
            </a:r>
            <a:r>
              <a:rPr lang="en-US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2000" dirty="0">
              <a:solidFill>
                <a:srgbClr val="48BED8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 </a:t>
            </a:r>
            <a:endParaRPr lang="en-US" altLang="ru-RU" sz="1100" dirty="0"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100" dirty="0">
                <a:latin typeface="Roboto"/>
                <a:ea typeface="Roboto"/>
                <a:cs typeface="Roboto"/>
              </a:rPr>
              <a:t>I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 уровня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4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id="{4B55A5BD-A2D7-42D7-83BB-281454D7D7F8}"/>
              </a:ext>
            </a:extLst>
          </p:cNvPr>
          <p:cNvSpPr txBox="1">
            <a:spLocks/>
          </p:cNvSpPr>
          <p:nvPr/>
        </p:nvSpPr>
        <p:spPr bwMode="auto">
          <a:xfrm>
            <a:off x="4583832" y="1418913"/>
            <a:ext cx="1973263" cy="94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99,2%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 </a:t>
            </a:r>
            <a:endParaRPr lang="en-US" altLang="ru-RU" sz="1100" dirty="0"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100" dirty="0">
                <a:latin typeface="Roboto"/>
                <a:ea typeface="Roboto"/>
                <a:cs typeface="Roboto"/>
              </a:rPr>
              <a:t>I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 уровня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3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graphicFrame>
        <p:nvGraphicFramePr>
          <p:cNvPr id="33" name="Диаграмма 32">
            <a:extLst>
              <a:ext uri="{FF2B5EF4-FFF2-40B4-BE49-F238E27FC236}">
                <a16:creationId xmlns:a16="http://schemas.microsoft.com/office/drawing/2014/main" id="{E298BBB2-381E-4A30-B02F-CFA4604FA245}"/>
              </a:ext>
            </a:extLst>
          </p:cNvPr>
          <p:cNvGraphicFramePr/>
          <p:nvPr/>
        </p:nvGraphicFramePr>
        <p:xfrm>
          <a:off x="6375022" y="1127388"/>
          <a:ext cx="4288719" cy="2875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55AF1AC6-4974-4DAF-8086-E6BC5B76FFE5}"/>
              </a:ext>
            </a:extLst>
          </p:cNvPr>
          <p:cNvSpPr txBox="1"/>
          <p:nvPr/>
        </p:nvSpPr>
        <p:spPr>
          <a:xfrm>
            <a:off x="968253" y="864150"/>
            <a:ext cx="2671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Специалисты 1-го уровня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58F78D0-4AD0-447F-9E74-6469FEE04DB9}"/>
              </a:ext>
            </a:extLst>
          </p:cNvPr>
          <p:cNvSpPr txBox="1"/>
          <p:nvPr/>
        </p:nvSpPr>
        <p:spPr>
          <a:xfrm>
            <a:off x="7319305" y="924152"/>
            <a:ext cx="2671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Специалисты 2-го уровня</a:t>
            </a:r>
          </a:p>
        </p:txBody>
      </p:sp>
      <p:sp>
        <p:nvSpPr>
          <p:cNvPr id="36" name="Заголовок 1">
            <a:extLst>
              <a:ext uri="{FF2B5EF4-FFF2-40B4-BE49-F238E27FC236}">
                <a16:creationId xmlns:a16="http://schemas.microsoft.com/office/drawing/2014/main" id="{5F8AEEEB-9BD9-40D7-9389-A666DE6563F3}"/>
              </a:ext>
            </a:extLst>
          </p:cNvPr>
          <p:cNvSpPr txBox="1">
            <a:spLocks/>
          </p:cNvSpPr>
          <p:nvPr/>
        </p:nvSpPr>
        <p:spPr bwMode="auto">
          <a:xfrm>
            <a:off x="10545487" y="2373077"/>
            <a:ext cx="1613224" cy="90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96,8</a:t>
            </a:r>
            <a:r>
              <a:rPr lang="en-US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2000" dirty="0">
              <a:solidFill>
                <a:srgbClr val="48BED8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en-US" altLang="ru-RU" sz="1100" dirty="0">
                <a:latin typeface="Roboto"/>
                <a:ea typeface="Roboto"/>
                <a:cs typeface="Roboto"/>
              </a:rPr>
              <a:t>II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уровня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4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37" name="Заголовок 1">
            <a:extLst>
              <a:ext uri="{FF2B5EF4-FFF2-40B4-BE49-F238E27FC236}">
                <a16:creationId xmlns:a16="http://schemas.microsoft.com/office/drawing/2014/main" id="{56AB276A-482B-4413-B3BE-21A8AB22E8F0}"/>
              </a:ext>
            </a:extLst>
          </p:cNvPr>
          <p:cNvSpPr txBox="1">
            <a:spLocks/>
          </p:cNvSpPr>
          <p:nvPr/>
        </p:nvSpPr>
        <p:spPr bwMode="auto">
          <a:xfrm>
            <a:off x="10545487" y="1373849"/>
            <a:ext cx="1613223" cy="90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93,8%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en-US" altLang="ru-RU" sz="1100" dirty="0">
                <a:latin typeface="Roboto"/>
                <a:ea typeface="Roboto"/>
                <a:cs typeface="Roboto"/>
              </a:rPr>
              <a:t>II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уровня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23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A4C959DC-3A72-48F7-9D84-6AACF653E14D}"/>
              </a:ext>
            </a:extLst>
          </p:cNvPr>
          <p:cNvSpPr txBox="1">
            <a:spLocks/>
          </p:cNvSpPr>
          <p:nvPr/>
        </p:nvSpPr>
        <p:spPr bwMode="auto">
          <a:xfrm>
            <a:off x="-11494" y="314768"/>
            <a:ext cx="11220062" cy="35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Roboto"/>
                <a:ea typeface="Roboto"/>
                <a:cs typeface="Roboto"/>
              </a:rPr>
              <a:t>Доступность медицинской помощи в </a:t>
            </a:r>
            <a:r>
              <a:rPr lang="en-US" altLang="ru-RU" sz="2000" dirty="0">
                <a:latin typeface="Roboto"/>
                <a:ea typeface="Roboto"/>
                <a:cs typeface="Roboto"/>
              </a:rPr>
              <a:t>202</a:t>
            </a:r>
            <a:r>
              <a:rPr lang="ru-RU" altLang="ru-RU" sz="2000" dirty="0">
                <a:latin typeface="Roboto"/>
                <a:ea typeface="Roboto"/>
                <a:cs typeface="Roboto"/>
              </a:rPr>
              <a:t>4 году</a:t>
            </a:r>
            <a:r>
              <a:rPr lang="en-US" altLang="ru-RU" sz="20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2000" dirty="0">
                <a:latin typeface="Roboto"/>
                <a:ea typeface="Roboto"/>
                <a:cs typeface="Roboto"/>
              </a:rPr>
              <a:t>находилась на стабильно высоком уровне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C46C8957-EB95-4E3F-AE64-997ED3346D02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8E66853-4D0E-43C4-9E64-E6B6A60D1E9E}"/>
              </a:ext>
            </a:extLst>
          </p:cNvPr>
          <p:cNvSpPr txBox="1"/>
          <p:nvPr/>
        </p:nvSpPr>
        <p:spPr>
          <a:xfrm>
            <a:off x="574603" y="4755922"/>
            <a:ext cx="4741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2024 г.:</a:t>
            </a:r>
            <a:endParaRPr lang="en-US" b="1" dirty="0"/>
          </a:p>
          <a:p>
            <a:r>
              <a:rPr lang="ru-RU" b="1" dirty="0"/>
              <a:t>прирост посещаемости –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rgbClr val="1FCE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8,7%</a:t>
            </a:r>
          </a:p>
          <a:p>
            <a:r>
              <a:rPr lang="ru-RU" b="1" dirty="0"/>
              <a:t>прирост доступности самозаписи – </a:t>
            </a:r>
            <a:r>
              <a:rPr lang="ru-RU" b="1" dirty="0">
                <a:solidFill>
                  <a:srgbClr val="1FCE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5,6%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1585F28B-11F4-D08C-4595-5CC8F30B2C8A}"/>
              </a:ext>
            </a:extLst>
          </p:cNvPr>
          <p:cNvSpPr/>
          <p:nvPr/>
        </p:nvSpPr>
        <p:spPr>
          <a:xfrm>
            <a:off x="11352584" y="188640"/>
            <a:ext cx="576064" cy="593453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691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54DD8C49-75E9-43A9-ACE3-4D3F33F19FFE}"/>
              </a:ext>
            </a:extLst>
          </p:cNvPr>
          <p:cNvCxnSpPr>
            <a:cxnSpLocks/>
          </p:cNvCxnSpPr>
          <p:nvPr/>
        </p:nvCxnSpPr>
        <p:spPr>
          <a:xfrm>
            <a:off x="6800057" y="1484783"/>
            <a:ext cx="3694154" cy="1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A7AED4DA-48F8-4DE0-BD52-EA89E19DDC76}"/>
              </a:ext>
            </a:extLst>
          </p:cNvPr>
          <p:cNvCxnSpPr>
            <a:cxnSpLocks/>
          </p:cNvCxnSpPr>
          <p:nvPr/>
        </p:nvCxnSpPr>
        <p:spPr>
          <a:xfrm>
            <a:off x="335360" y="1556792"/>
            <a:ext cx="4248472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B1BD8341-E726-4023-8B5B-74229937468E}"/>
              </a:ext>
            </a:extLst>
          </p:cNvPr>
          <p:cNvCxnSpPr>
            <a:cxnSpLocks/>
          </p:cNvCxnSpPr>
          <p:nvPr/>
        </p:nvCxnSpPr>
        <p:spPr>
          <a:xfrm flipV="1">
            <a:off x="5550075" y="4512393"/>
            <a:ext cx="3888432" cy="595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24FB081A-6428-4A1B-9C4B-6023FBFB6C74}"/>
              </a:ext>
            </a:extLst>
          </p:cNvPr>
          <p:cNvGraphicFramePr/>
          <p:nvPr/>
        </p:nvGraphicFramePr>
        <p:xfrm>
          <a:off x="5097730" y="4044245"/>
          <a:ext cx="4464065" cy="2657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7C7ABEA-41C4-499B-A7F6-A3CA0A832348}"/>
              </a:ext>
            </a:extLst>
          </p:cNvPr>
          <p:cNvSpPr txBox="1"/>
          <p:nvPr/>
        </p:nvSpPr>
        <p:spPr>
          <a:xfrm>
            <a:off x="6579328" y="3778851"/>
            <a:ext cx="1829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Участковый врач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FF6BFA1-957C-4CCD-8F4F-542407028D4B}"/>
              </a:ext>
            </a:extLst>
          </p:cNvPr>
          <p:cNvSpPr txBox="1">
            <a:spLocks/>
          </p:cNvSpPr>
          <p:nvPr/>
        </p:nvSpPr>
        <p:spPr bwMode="auto">
          <a:xfrm>
            <a:off x="9571096" y="5278133"/>
            <a:ext cx="1973263" cy="88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49BED8"/>
                </a:solidFill>
                <a:latin typeface="Roboto"/>
                <a:ea typeface="Roboto"/>
                <a:cs typeface="Roboto"/>
              </a:rPr>
              <a:t>98,6</a:t>
            </a:r>
            <a:r>
              <a:rPr lang="en-US" altLang="ru-RU" sz="2000" dirty="0">
                <a:solidFill>
                  <a:srgbClr val="49BED8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1800" dirty="0">
              <a:solidFill>
                <a:srgbClr val="49BED8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врачей-терапевтов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4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EC4A3CDF-7BCD-4858-A265-4ADB0BA00C90}"/>
              </a:ext>
            </a:extLst>
          </p:cNvPr>
          <p:cNvSpPr txBox="1">
            <a:spLocks/>
          </p:cNvSpPr>
          <p:nvPr/>
        </p:nvSpPr>
        <p:spPr bwMode="auto">
          <a:xfrm>
            <a:off x="9571096" y="4345335"/>
            <a:ext cx="1973263" cy="91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99,2</a:t>
            </a:r>
            <a:r>
              <a:rPr lang="en-US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2000" dirty="0">
              <a:solidFill>
                <a:srgbClr val="C00000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врачей-терапевтов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23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pic>
        <p:nvPicPr>
          <p:cNvPr id="10" name="Рисунок 33">
            <a:extLst>
              <a:ext uri="{FF2B5EF4-FFF2-40B4-BE49-F238E27FC236}">
                <a16:creationId xmlns:a16="http://schemas.microsoft.com/office/drawing/2014/main" id="{0CC4FD98-1305-4F6C-AE23-CE1926DC0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11" y="4060198"/>
            <a:ext cx="695325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75EBC83-709A-4236-9946-97A2163922E5}"/>
              </a:ext>
            </a:extLst>
          </p:cNvPr>
          <p:cNvSpPr txBox="1"/>
          <p:nvPr/>
        </p:nvSpPr>
        <p:spPr>
          <a:xfrm>
            <a:off x="1329418" y="4260936"/>
            <a:ext cx="2321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ГП № 175 филиал №2</a:t>
            </a:r>
          </a:p>
        </p:txBody>
      </p:sp>
      <p:graphicFrame>
        <p:nvGraphicFramePr>
          <p:cNvPr id="30" name="Диаграмма 29">
            <a:extLst>
              <a:ext uri="{FF2B5EF4-FFF2-40B4-BE49-F238E27FC236}">
                <a16:creationId xmlns:a16="http://schemas.microsoft.com/office/drawing/2014/main" id="{1B4B0471-7381-47D9-8875-6C819C4CA420}"/>
              </a:ext>
            </a:extLst>
          </p:cNvPr>
          <p:cNvGraphicFramePr/>
          <p:nvPr/>
        </p:nvGraphicFramePr>
        <p:xfrm>
          <a:off x="-8979" y="1130043"/>
          <a:ext cx="4736827" cy="2875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" name="Заголовок 1">
            <a:extLst>
              <a:ext uri="{FF2B5EF4-FFF2-40B4-BE49-F238E27FC236}">
                <a16:creationId xmlns:a16="http://schemas.microsoft.com/office/drawing/2014/main" id="{C52DC8CF-8C12-4587-8A74-12B8EC323CDE}"/>
              </a:ext>
            </a:extLst>
          </p:cNvPr>
          <p:cNvSpPr txBox="1">
            <a:spLocks/>
          </p:cNvSpPr>
          <p:nvPr/>
        </p:nvSpPr>
        <p:spPr bwMode="auto">
          <a:xfrm>
            <a:off x="4582319" y="2370764"/>
            <a:ext cx="1973263" cy="94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97,6</a:t>
            </a:r>
            <a:r>
              <a:rPr lang="en-US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2000" dirty="0">
              <a:solidFill>
                <a:srgbClr val="48BED8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 </a:t>
            </a:r>
            <a:endParaRPr lang="en-US" altLang="ru-RU" sz="1100" dirty="0"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100" dirty="0">
                <a:latin typeface="Roboto"/>
                <a:ea typeface="Roboto"/>
                <a:cs typeface="Roboto"/>
              </a:rPr>
              <a:t>I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 уровня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4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id="{4B55A5BD-A2D7-42D7-83BB-281454D7D7F8}"/>
              </a:ext>
            </a:extLst>
          </p:cNvPr>
          <p:cNvSpPr txBox="1">
            <a:spLocks/>
          </p:cNvSpPr>
          <p:nvPr/>
        </p:nvSpPr>
        <p:spPr bwMode="auto">
          <a:xfrm>
            <a:off x="4583832" y="1418913"/>
            <a:ext cx="1973263" cy="94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97,2</a:t>
            </a:r>
            <a:r>
              <a:rPr lang="en-US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2000" dirty="0">
              <a:solidFill>
                <a:srgbClr val="C00000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 </a:t>
            </a:r>
            <a:endParaRPr lang="en-US" altLang="ru-RU" sz="1100" dirty="0"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100" dirty="0">
                <a:latin typeface="Roboto"/>
                <a:ea typeface="Roboto"/>
                <a:cs typeface="Roboto"/>
              </a:rPr>
              <a:t>I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 уровня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3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graphicFrame>
        <p:nvGraphicFramePr>
          <p:cNvPr id="33" name="Диаграмма 32">
            <a:extLst>
              <a:ext uri="{FF2B5EF4-FFF2-40B4-BE49-F238E27FC236}">
                <a16:creationId xmlns:a16="http://schemas.microsoft.com/office/drawing/2014/main" id="{E298BBB2-381E-4A30-B02F-CFA4604FA245}"/>
              </a:ext>
            </a:extLst>
          </p:cNvPr>
          <p:cNvGraphicFramePr/>
          <p:nvPr/>
        </p:nvGraphicFramePr>
        <p:xfrm>
          <a:off x="6375022" y="1127388"/>
          <a:ext cx="4288719" cy="2875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55AF1AC6-4974-4DAF-8086-E6BC5B76FFE5}"/>
              </a:ext>
            </a:extLst>
          </p:cNvPr>
          <p:cNvSpPr txBox="1"/>
          <p:nvPr/>
        </p:nvSpPr>
        <p:spPr>
          <a:xfrm>
            <a:off x="968253" y="864150"/>
            <a:ext cx="2671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Специалисты 1-го уровня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58F78D0-4AD0-447F-9E74-6469FEE04DB9}"/>
              </a:ext>
            </a:extLst>
          </p:cNvPr>
          <p:cNvSpPr txBox="1"/>
          <p:nvPr/>
        </p:nvSpPr>
        <p:spPr>
          <a:xfrm>
            <a:off x="7237659" y="691181"/>
            <a:ext cx="2671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Специалисты 2-го уровня</a:t>
            </a:r>
          </a:p>
        </p:txBody>
      </p:sp>
      <p:sp>
        <p:nvSpPr>
          <p:cNvPr id="36" name="Заголовок 1">
            <a:extLst>
              <a:ext uri="{FF2B5EF4-FFF2-40B4-BE49-F238E27FC236}">
                <a16:creationId xmlns:a16="http://schemas.microsoft.com/office/drawing/2014/main" id="{5F8AEEEB-9BD9-40D7-9389-A666DE6563F3}"/>
              </a:ext>
            </a:extLst>
          </p:cNvPr>
          <p:cNvSpPr txBox="1">
            <a:spLocks/>
          </p:cNvSpPr>
          <p:nvPr/>
        </p:nvSpPr>
        <p:spPr bwMode="auto">
          <a:xfrm>
            <a:off x="10545487" y="2373077"/>
            <a:ext cx="1613224" cy="90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96,8</a:t>
            </a:r>
            <a:r>
              <a:rPr lang="en-US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2000" dirty="0">
              <a:solidFill>
                <a:srgbClr val="48BED8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en-US" altLang="ru-RU" sz="1100" dirty="0">
                <a:latin typeface="Roboto"/>
                <a:ea typeface="Roboto"/>
                <a:cs typeface="Roboto"/>
              </a:rPr>
              <a:t>II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уровня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4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37" name="Заголовок 1">
            <a:extLst>
              <a:ext uri="{FF2B5EF4-FFF2-40B4-BE49-F238E27FC236}">
                <a16:creationId xmlns:a16="http://schemas.microsoft.com/office/drawing/2014/main" id="{56AB276A-482B-4413-B3BE-21A8AB22E8F0}"/>
              </a:ext>
            </a:extLst>
          </p:cNvPr>
          <p:cNvSpPr txBox="1">
            <a:spLocks/>
          </p:cNvSpPr>
          <p:nvPr/>
        </p:nvSpPr>
        <p:spPr bwMode="auto">
          <a:xfrm>
            <a:off x="10545487" y="1373849"/>
            <a:ext cx="1613223" cy="90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95.2</a:t>
            </a:r>
            <a:r>
              <a:rPr lang="en-US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2000" dirty="0">
              <a:solidFill>
                <a:srgbClr val="C00000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en-US" altLang="ru-RU" sz="1100" dirty="0">
                <a:latin typeface="Roboto"/>
                <a:ea typeface="Roboto"/>
                <a:cs typeface="Roboto"/>
              </a:rPr>
              <a:t>II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уровня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23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A4C959DC-3A72-48F7-9D84-6AACF653E14D}"/>
              </a:ext>
            </a:extLst>
          </p:cNvPr>
          <p:cNvSpPr txBox="1">
            <a:spLocks/>
          </p:cNvSpPr>
          <p:nvPr/>
        </p:nvSpPr>
        <p:spPr bwMode="auto">
          <a:xfrm>
            <a:off x="-11494" y="314768"/>
            <a:ext cx="11220062" cy="35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Roboto"/>
                <a:ea typeface="Roboto"/>
                <a:cs typeface="Roboto"/>
              </a:rPr>
              <a:t>Доступность медицинской помощи в </a:t>
            </a:r>
            <a:r>
              <a:rPr lang="en-US" altLang="ru-RU" sz="2000" dirty="0">
                <a:latin typeface="Roboto"/>
                <a:ea typeface="Roboto"/>
                <a:cs typeface="Roboto"/>
              </a:rPr>
              <a:t>202</a:t>
            </a:r>
            <a:r>
              <a:rPr lang="ru-RU" altLang="ru-RU" sz="2000" dirty="0">
                <a:latin typeface="Roboto"/>
                <a:ea typeface="Roboto"/>
                <a:cs typeface="Roboto"/>
              </a:rPr>
              <a:t>4 году</a:t>
            </a:r>
            <a:r>
              <a:rPr lang="en-US" altLang="ru-RU" sz="20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2000" dirty="0">
                <a:latin typeface="Roboto"/>
                <a:ea typeface="Roboto"/>
                <a:cs typeface="Roboto"/>
              </a:rPr>
              <a:t>находилась на стабильно высоком уровне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C46C8957-EB95-4E3F-AE64-997ED3346D02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8E66853-4D0E-43C4-9E64-E6B6A60D1E9E}"/>
              </a:ext>
            </a:extLst>
          </p:cNvPr>
          <p:cNvSpPr txBox="1"/>
          <p:nvPr/>
        </p:nvSpPr>
        <p:spPr>
          <a:xfrm>
            <a:off x="574603" y="4755922"/>
            <a:ext cx="4741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2024 г.:</a:t>
            </a:r>
            <a:endParaRPr lang="en-US" b="1" dirty="0"/>
          </a:p>
          <a:p>
            <a:r>
              <a:rPr lang="ru-RU" b="1" dirty="0"/>
              <a:t>прирост посещаемости –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rgbClr val="1FCE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5,1%</a:t>
            </a:r>
          </a:p>
          <a:p>
            <a:r>
              <a:rPr lang="ru-RU" b="1" dirty="0"/>
              <a:t>прирост доступности самозаписи – </a:t>
            </a:r>
            <a:r>
              <a:rPr lang="ru-RU" b="1" dirty="0">
                <a:solidFill>
                  <a:srgbClr val="1FCE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3,2%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06665B65-34C8-33E7-3C42-D8358B34A1D7}"/>
              </a:ext>
            </a:extLst>
          </p:cNvPr>
          <p:cNvSpPr/>
          <p:nvPr/>
        </p:nvSpPr>
        <p:spPr>
          <a:xfrm>
            <a:off x="11352584" y="188640"/>
            <a:ext cx="576064" cy="593453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895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B1BD8341-E726-4023-8B5B-74229937468E}"/>
              </a:ext>
            </a:extLst>
          </p:cNvPr>
          <p:cNvCxnSpPr>
            <a:cxnSpLocks/>
          </p:cNvCxnSpPr>
          <p:nvPr/>
        </p:nvCxnSpPr>
        <p:spPr>
          <a:xfrm flipV="1">
            <a:off x="4944312" y="4528882"/>
            <a:ext cx="3888432" cy="595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54DD8C49-75E9-43A9-ACE3-4D3F33F19FFE}"/>
              </a:ext>
            </a:extLst>
          </p:cNvPr>
          <p:cNvCxnSpPr>
            <a:cxnSpLocks/>
          </p:cNvCxnSpPr>
          <p:nvPr/>
        </p:nvCxnSpPr>
        <p:spPr>
          <a:xfrm>
            <a:off x="6800057" y="1449177"/>
            <a:ext cx="3694154" cy="1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A7AED4DA-48F8-4DE0-BD52-EA89E19DDC76}"/>
              </a:ext>
            </a:extLst>
          </p:cNvPr>
          <p:cNvCxnSpPr>
            <a:cxnSpLocks/>
          </p:cNvCxnSpPr>
          <p:nvPr/>
        </p:nvCxnSpPr>
        <p:spPr>
          <a:xfrm>
            <a:off x="412091" y="1585284"/>
            <a:ext cx="4248472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24FB081A-6428-4A1B-9C4B-6023FBFB6C74}"/>
              </a:ext>
            </a:extLst>
          </p:cNvPr>
          <p:cNvGraphicFramePr/>
          <p:nvPr/>
        </p:nvGraphicFramePr>
        <p:xfrm>
          <a:off x="5579660" y="4062765"/>
          <a:ext cx="4464496" cy="2417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7C7ABEA-41C4-499B-A7F6-A3CA0A832348}"/>
              </a:ext>
            </a:extLst>
          </p:cNvPr>
          <p:cNvSpPr txBox="1"/>
          <p:nvPr/>
        </p:nvSpPr>
        <p:spPr>
          <a:xfrm>
            <a:off x="7139564" y="3842824"/>
            <a:ext cx="1829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Участковый врач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AFF6BFA1-957C-4CCD-8F4F-542407028D4B}"/>
              </a:ext>
            </a:extLst>
          </p:cNvPr>
          <p:cNvSpPr txBox="1">
            <a:spLocks/>
          </p:cNvSpPr>
          <p:nvPr/>
        </p:nvSpPr>
        <p:spPr bwMode="auto">
          <a:xfrm>
            <a:off x="10090539" y="5221271"/>
            <a:ext cx="1973263" cy="943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98,2</a:t>
            </a:r>
            <a:r>
              <a:rPr lang="en-US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1800" dirty="0">
              <a:solidFill>
                <a:srgbClr val="48BED8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врачей-терапевтов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4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EC4A3CDF-7BCD-4858-A265-4ADB0BA00C90}"/>
              </a:ext>
            </a:extLst>
          </p:cNvPr>
          <p:cNvSpPr txBox="1">
            <a:spLocks/>
          </p:cNvSpPr>
          <p:nvPr/>
        </p:nvSpPr>
        <p:spPr bwMode="auto">
          <a:xfrm>
            <a:off x="10090538" y="4321204"/>
            <a:ext cx="1973263" cy="91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98,9%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врачей-терапевтов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23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pic>
        <p:nvPicPr>
          <p:cNvPr id="10" name="Рисунок 33">
            <a:extLst>
              <a:ext uri="{FF2B5EF4-FFF2-40B4-BE49-F238E27FC236}">
                <a16:creationId xmlns:a16="http://schemas.microsoft.com/office/drawing/2014/main" id="{0CC4FD98-1305-4F6C-AE23-CE1926DC0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54" y="3976008"/>
            <a:ext cx="695325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75EBC83-709A-4236-9946-97A2163922E5}"/>
              </a:ext>
            </a:extLst>
          </p:cNvPr>
          <p:cNvSpPr txBox="1"/>
          <p:nvPr/>
        </p:nvSpPr>
        <p:spPr>
          <a:xfrm>
            <a:off x="1380761" y="4176746"/>
            <a:ext cx="2321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ГП № 175 филиал №3</a:t>
            </a:r>
          </a:p>
        </p:txBody>
      </p:sp>
      <p:graphicFrame>
        <p:nvGraphicFramePr>
          <p:cNvPr id="30" name="Диаграмма 29">
            <a:extLst>
              <a:ext uri="{FF2B5EF4-FFF2-40B4-BE49-F238E27FC236}">
                <a16:creationId xmlns:a16="http://schemas.microsoft.com/office/drawing/2014/main" id="{1B4B0471-7381-47D9-8875-6C819C4CA420}"/>
              </a:ext>
            </a:extLst>
          </p:cNvPr>
          <p:cNvGraphicFramePr/>
          <p:nvPr/>
        </p:nvGraphicFramePr>
        <p:xfrm>
          <a:off x="24659" y="975416"/>
          <a:ext cx="4736827" cy="2875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1" name="Заголовок 1">
            <a:extLst>
              <a:ext uri="{FF2B5EF4-FFF2-40B4-BE49-F238E27FC236}">
                <a16:creationId xmlns:a16="http://schemas.microsoft.com/office/drawing/2014/main" id="{C52DC8CF-8C12-4587-8A74-12B8EC323CDE}"/>
              </a:ext>
            </a:extLst>
          </p:cNvPr>
          <p:cNvSpPr txBox="1">
            <a:spLocks/>
          </p:cNvSpPr>
          <p:nvPr/>
        </p:nvSpPr>
        <p:spPr bwMode="auto">
          <a:xfrm>
            <a:off x="4744869" y="2206567"/>
            <a:ext cx="1973263" cy="94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98,4</a:t>
            </a:r>
            <a:r>
              <a:rPr lang="en-US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2000" dirty="0">
              <a:solidFill>
                <a:srgbClr val="48BED8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 </a:t>
            </a:r>
            <a:endParaRPr lang="en-US" altLang="ru-RU" sz="1100" dirty="0"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100" dirty="0">
                <a:latin typeface="Roboto"/>
                <a:ea typeface="Roboto"/>
                <a:cs typeface="Roboto"/>
              </a:rPr>
              <a:t>I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 уровня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4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id="{4B55A5BD-A2D7-42D7-83BB-281454D7D7F8}"/>
              </a:ext>
            </a:extLst>
          </p:cNvPr>
          <p:cNvSpPr txBox="1">
            <a:spLocks/>
          </p:cNvSpPr>
          <p:nvPr/>
        </p:nvSpPr>
        <p:spPr bwMode="auto">
          <a:xfrm>
            <a:off x="4744869" y="1252937"/>
            <a:ext cx="1973263" cy="94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98,7</a:t>
            </a:r>
            <a:r>
              <a:rPr lang="en-US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2000" dirty="0">
              <a:solidFill>
                <a:srgbClr val="C00000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 </a:t>
            </a:r>
            <a:endParaRPr lang="en-US" altLang="ru-RU" sz="1100" dirty="0"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100" dirty="0">
                <a:latin typeface="Roboto"/>
                <a:ea typeface="Roboto"/>
                <a:cs typeface="Roboto"/>
              </a:rPr>
              <a:t>I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 уровня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3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graphicFrame>
        <p:nvGraphicFramePr>
          <p:cNvPr id="33" name="Диаграмма 32">
            <a:extLst>
              <a:ext uri="{FF2B5EF4-FFF2-40B4-BE49-F238E27FC236}">
                <a16:creationId xmlns:a16="http://schemas.microsoft.com/office/drawing/2014/main" id="{E298BBB2-381E-4A30-B02F-CFA4604FA245}"/>
              </a:ext>
            </a:extLst>
          </p:cNvPr>
          <p:cNvGraphicFramePr/>
          <p:nvPr/>
        </p:nvGraphicFramePr>
        <p:xfrm>
          <a:off x="6385899" y="979566"/>
          <a:ext cx="4288719" cy="2875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id="{55AF1AC6-4974-4DAF-8086-E6BC5B76FFE5}"/>
              </a:ext>
            </a:extLst>
          </p:cNvPr>
          <p:cNvSpPr txBox="1"/>
          <p:nvPr/>
        </p:nvSpPr>
        <p:spPr>
          <a:xfrm>
            <a:off x="979679" y="717205"/>
            <a:ext cx="2671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Специалисты 1-го уровня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58F78D0-4AD0-447F-9E74-6469FEE04DB9}"/>
              </a:ext>
            </a:extLst>
          </p:cNvPr>
          <p:cNvSpPr txBox="1"/>
          <p:nvPr/>
        </p:nvSpPr>
        <p:spPr>
          <a:xfrm>
            <a:off x="7311351" y="717205"/>
            <a:ext cx="2671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Специалисты 2-го уровня</a:t>
            </a:r>
          </a:p>
        </p:txBody>
      </p:sp>
      <p:sp>
        <p:nvSpPr>
          <p:cNvPr id="36" name="Заголовок 1">
            <a:extLst>
              <a:ext uri="{FF2B5EF4-FFF2-40B4-BE49-F238E27FC236}">
                <a16:creationId xmlns:a16="http://schemas.microsoft.com/office/drawing/2014/main" id="{5F8AEEEB-9BD9-40D7-9389-A666DE6563F3}"/>
              </a:ext>
            </a:extLst>
          </p:cNvPr>
          <p:cNvSpPr txBox="1">
            <a:spLocks/>
          </p:cNvSpPr>
          <p:nvPr/>
        </p:nvSpPr>
        <p:spPr bwMode="auto">
          <a:xfrm>
            <a:off x="10576136" y="2206567"/>
            <a:ext cx="1613224" cy="90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95,3</a:t>
            </a:r>
            <a:r>
              <a:rPr lang="en-US" altLang="ru-RU" sz="2000" dirty="0">
                <a:solidFill>
                  <a:srgbClr val="48BED8"/>
                </a:solidFill>
                <a:latin typeface="Roboto"/>
                <a:ea typeface="Roboto"/>
                <a:cs typeface="Roboto"/>
              </a:rPr>
              <a:t>%</a:t>
            </a:r>
            <a:endParaRPr lang="ru-RU" altLang="ru-RU" sz="2000" dirty="0">
              <a:solidFill>
                <a:srgbClr val="48BED8"/>
              </a:solidFill>
              <a:latin typeface="Roboto"/>
              <a:ea typeface="Roboto"/>
              <a:cs typeface="Roboto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en-US" altLang="ru-RU" sz="1100" dirty="0">
                <a:latin typeface="Roboto"/>
                <a:ea typeface="Roboto"/>
                <a:cs typeface="Roboto"/>
              </a:rPr>
              <a:t>II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уровня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202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4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37" name="Заголовок 1">
            <a:extLst>
              <a:ext uri="{FF2B5EF4-FFF2-40B4-BE49-F238E27FC236}">
                <a16:creationId xmlns:a16="http://schemas.microsoft.com/office/drawing/2014/main" id="{56AB276A-482B-4413-B3BE-21A8AB22E8F0}"/>
              </a:ext>
            </a:extLst>
          </p:cNvPr>
          <p:cNvSpPr txBox="1">
            <a:spLocks/>
          </p:cNvSpPr>
          <p:nvPr/>
        </p:nvSpPr>
        <p:spPr bwMode="auto">
          <a:xfrm>
            <a:off x="10576136" y="1282655"/>
            <a:ext cx="1613223" cy="90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solidFill>
                  <a:srgbClr val="C00000"/>
                </a:solidFill>
                <a:latin typeface="Roboto"/>
                <a:ea typeface="Roboto"/>
                <a:cs typeface="Roboto"/>
              </a:rPr>
              <a:t>94,4%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>
                <a:latin typeface="Roboto"/>
                <a:ea typeface="Roboto"/>
                <a:cs typeface="Roboto"/>
              </a:rPr>
              <a:t>средняя доступность специалистов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en-US" altLang="ru-RU" sz="1100" dirty="0">
                <a:latin typeface="Roboto"/>
                <a:ea typeface="Roboto"/>
                <a:cs typeface="Roboto"/>
              </a:rPr>
              <a:t>II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уровня</a:t>
            </a:r>
            <a:br>
              <a:rPr lang="ru-RU" altLang="ru-RU" sz="1100" dirty="0">
                <a:latin typeface="Roboto"/>
                <a:ea typeface="Roboto"/>
                <a:cs typeface="Roboto"/>
              </a:rPr>
            </a:br>
            <a:r>
              <a:rPr lang="ru-RU" altLang="ru-RU" sz="1100" dirty="0">
                <a:latin typeface="Roboto"/>
                <a:ea typeface="Roboto"/>
                <a:cs typeface="Roboto"/>
              </a:rPr>
              <a:t>в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20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23</a:t>
            </a:r>
            <a:r>
              <a:rPr lang="en-US" altLang="ru-RU" sz="11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1100" dirty="0">
                <a:latin typeface="Roboto"/>
                <a:ea typeface="Roboto"/>
                <a:cs typeface="Roboto"/>
              </a:rPr>
              <a:t>году</a:t>
            </a:r>
            <a:endParaRPr lang="en-US" altLang="ru-RU" sz="1100" dirty="0">
              <a:latin typeface="Roboto"/>
              <a:ea typeface="Roboto"/>
              <a:cs typeface="Roboto"/>
            </a:endParaRPr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7B17367D-278F-436F-84BA-F5C6245B3774}"/>
              </a:ext>
            </a:extLst>
          </p:cNvPr>
          <p:cNvSpPr txBox="1">
            <a:spLocks/>
          </p:cNvSpPr>
          <p:nvPr/>
        </p:nvSpPr>
        <p:spPr bwMode="auto">
          <a:xfrm>
            <a:off x="-11494" y="314768"/>
            <a:ext cx="11292070" cy="35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Roboto"/>
                <a:ea typeface="Roboto"/>
                <a:cs typeface="Roboto"/>
              </a:rPr>
              <a:t>Доступность медицинской помощи в </a:t>
            </a:r>
            <a:r>
              <a:rPr lang="en-US" altLang="ru-RU" sz="2000" dirty="0">
                <a:latin typeface="Roboto"/>
                <a:ea typeface="Roboto"/>
                <a:cs typeface="Roboto"/>
              </a:rPr>
              <a:t>202</a:t>
            </a:r>
            <a:r>
              <a:rPr lang="ru-RU" altLang="ru-RU" sz="2000" dirty="0">
                <a:latin typeface="Roboto"/>
                <a:ea typeface="Roboto"/>
                <a:cs typeface="Roboto"/>
              </a:rPr>
              <a:t>4 году</a:t>
            </a:r>
            <a:r>
              <a:rPr lang="en-US" altLang="ru-RU" sz="2000" dirty="0">
                <a:latin typeface="Roboto"/>
                <a:ea typeface="Roboto"/>
                <a:cs typeface="Roboto"/>
              </a:rPr>
              <a:t> </a:t>
            </a:r>
            <a:r>
              <a:rPr lang="ru-RU" altLang="ru-RU" sz="2000" dirty="0">
                <a:latin typeface="Roboto"/>
                <a:ea typeface="Roboto"/>
                <a:cs typeface="Roboto"/>
              </a:rPr>
              <a:t>находилась на стабильно высоком уровне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DC090416-8D84-4BF8-9E1D-CC2C5B1B1A79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4CD2DB4-A283-0316-E253-97DF6E1F102A}"/>
              </a:ext>
            </a:extLst>
          </p:cNvPr>
          <p:cNvSpPr txBox="1"/>
          <p:nvPr/>
        </p:nvSpPr>
        <p:spPr>
          <a:xfrm>
            <a:off x="645954" y="4805376"/>
            <a:ext cx="4369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2023 г.:</a:t>
            </a:r>
            <a:endParaRPr lang="en-US" b="1" dirty="0"/>
          </a:p>
          <a:p>
            <a:r>
              <a:rPr lang="ru-RU" b="1" dirty="0"/>
              <a:t>прирост посещаемости –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solidFill>
                  <a:srgbClr val="1FCE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8,5%</a:t>
            </a:r>
          </a:p>
          <a:p>
            <a:r>
              <a:rPr lang="ru-RU" b="1" dirty="0"/>
              <a:t>прирост доступности самозаписи – </a:t>
            </a:r>
            <a:r>
              <a:rPr lang="ru-RU" b="1" dirty="0">
                <a:solidFill>
                  <a:srgbClr val="1FCEC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2,1%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B0DD3358-414F-16EC-B781-A81CD161424C}"/>
              </a:ext>
            </a:extLst>
          </p:cNvPr>
          <p:cNvSpPr/>
          <p:nvPr/>
        </p:nvSpPr>
        <p:spPr>
          <a:xfrm>
            <a:off x="11352584" y="188640"/>
            <a:ext cx="576064" cy="593453"/>
          </a:xfrm>
          <a:prstGeom prst="ellipse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076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13685F-A625-4363-8703-60C166525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68360" y="454239"/>
            <a:ext cx="2183252" cy="3654272"/>
          </a:xfrm>
          <a:prstGeom prst="rect">
            <a:avLst/>
          </a:prstGeom>
          <a:effectLst>
            <a:outerShdw blurRad="152400" dist="228600" dir="5400000" sx="90000" sy="90000" rotWithShape="0">
              <a:prstClr val="black">
                <a:alpha val="15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267896-1D28-4C67-8A26-E3C5C2327EE5}"/>
              </a:ext>
            </a:extLst>
          </p:cNvPr>
          <p:cNvSpPr txBox="1"/>
          <p:nvPr/>
        </p:nvSpPr>
        <p:spPr>
          <a:xfrm>
            <a:off x="9531994" y="4128687"/>
            <a:ext cx="26247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/>
              <a:t>Мобильные АРМ используются для оформления медицинской документации и регистрации посещений врачами выездных бригад. Вся необходимая информация, в том числе о выписанных пациенту лекарственных препаратах, результатах клинико-лабораторных исследований, автоматически выгружается в электронную амбулаторную карту.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41A18EF-F495-41E3-924C-B8388380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4772"/>
            <a:ext cx="6697960" cy="29926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2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Показатели работы выездной службы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21093D8-F12E-4568-A4A1-C52500ADC972}"/>
              </a:ext>
            </a:extLst>
          </p:cNvPr>
          <p:cNvCxnSpPr>
            <a:cxnSpLocks/>
          </p:cNvCxnSpPr>
          <p:nvPr/>
        </p:nvCxnSpPr>
        <p:spPr>
          <a:xfrm>
            <a:off x="0" y="260648"/>
            <a:ext cx="321568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id="{036B0414-7C23-490D-9FEA-923C5E1EFFF2}"/>
              </a:ext>
            </a:extLst>
          </p:cNvPr>
          <p:cNvGraphicFramePr/>
          <p:nvPr/>
        </p:nvGraphicFramePr>
        <p:xfrm>
          <a:off x="164384" y="454239"/>
          <a:ext cx="3501938" cy="2081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036B0414-7C23-490D-9FEA-923C5E1EFFF2}"/>
              </a:ext>
            </a:extLst>
          </p:cNvPr>
          <p:cNvGraphicFramePr/>
          <p:nvPr/>
        </p:nvGraphicFramePr>
        <p:xfrm>
          <a:off x="164384" y="2008046"/>
          <a:ext cx="3501938" cy="2081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3F514F8-342D-5208-CBE1-D8F0B4ADCC1D}"/>
              </a:ext>
            </a:extLst>
          </p:cNvPr>
          <p:cNvSpPr txBox="1"/>
          <p:nvPr/>
        </p:nvSpPr>
        <p:spPr>
          <a:xfrm>
            <a:off x="3433577" y="898714"/>
            <a:ext cx="612648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Общее количество обращений в службу вызова врача на дом в 2024 г. уменьшилось с 42491 до 21728 (уменьшилось на 39.3%). В 2024 г. доля вызовов по ОРВИ и Covid-19 по отношению к соматической патологии уменьшилась с 61% до 29%.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Врачами ГБУЗ «ГП №175 ДЗМ» вылечено 32 пациентов с диагнозом «пневмония» на дому.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У всех, остро заболевших пациентов с признаками ОРВИ была проведена экспресс диагностика на Covid-19.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Пациентам старше 65 лет, а также пациентам имеющим показания  проведена экспресс и ПЦР диагностика на грипп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C6736D01-9C06-4CED-8F5C-FD83CC5D26C3}"/>
              </a:ext>
            </a:extLst>
          </p:cNvPr>
          <p:cNvGraphicFramePr/>
          <p:nvPr/>
        </p:nvGraphicFramePr>
        <p:xfrm>
          <a:off x="1619672" y="3859435"/>
          <a:ext cx="4459955" cy="2679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2676AD4-9D47-4827-B1D8-017140AD0AFF}"/>
              </a:ext>
            </a:extLst>
          </p:cNvPr>
          <p:cNvSpPr txBox="1"/>
          <p:nvPr/>
        </p:nvSpPr>
        <p:spPr>
          <a:xfrm>
            <a:off x="6420897" y="3708324"/>
            <a:ext cx="2808312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Для вызова врача на дом организована </a:t>
            </a:r>
          </a:p>
          <a:p>
            <a:pPr algn="ctr"/>
            <a:r>
              <a:rPr lang="ru-RU" dirty="0"/>
              <a:t>Единая справочно-информационная служба </a:t>
            </a:r>
          </a:p>
          <a:p>
            <a:pPr algn="ctr"/>
            <a:r>
              <a:rPr lang="ru-RU" sz="3600" b="1" dirty="0"/>
              <a:t>122</a:t>
            </a:r>
          </a:p>
        </p:txBody>
      </p:sp>
    </p:spTree>
    <p:extLst>
      <p:ext uri="{BB962C8B-B14F-4D97-AF65-F5344CB8AC3E}">
        <p14:creationId xmlns:p14="http://schemas.microsoft.com/office/powerpoint/2010/main" val="21189550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9BED8"/>
      </a:accent1>
      <a:accent2>
        <a:srgbClr val="ED7D31"/>
      </a:accent2>
      <a:accent3>
        <a:srgbClr val="A5A5A5"/>
      </a:accent3>
      <a:accent4>
        <a:srgbClr val="FFC000"/>
      </a:accent4>
      <a:accent5>
        <a:srgbClr val="49BED8"/>
      </a:accent5>
      <a:accent6>
        <a:srgbClr val="70AD47"/>
      </a:accent6>
      <a:hlink>
        <a:srgbClr val="49BED8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33568</TotalTime>
  <Words>2803</Words>
  <Application>Microsoft Office PowerPoint</Application>
  <PresentationFormat>Широкоэкранный</PresentationFormat>
  <Paragraphs>974</Paragraphs>
  <Slides>29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Calibri</vt:lpstr>
      <vt:lpstr>Calibri Light</vt:lpstr>
      <vt:lpstr>Verdana</vt:lpstr>
      <vt:lpstr>Arial</vt:lpstr>
      <vt:lpstr>Times New Roman</vt:lpstr>
      <vt:lpstr>Roboto</vt:lpstr>
      <vt:lpstr>Тема Office</vt:lpstr>
      <vt:lpstr>Годовой отчет за 2024 год Главный врач  ГБУЗ «ГП №175 ДЗМ» Дорошева Жанна Владимировна  </vt:lpstr>
      <vt:lpstr>Основные показатели</vt:lpstr>
      <vt:lpstr>Кадровый состав на конец 2024 года</vt:lpstr>
      <vt:lpstr>Новый московский стандарт поликлиники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Показатели работы выездной службы</vt:lpstr>
      <vt:lpstr>Презентация PowerPoint</vt:lpstr>
      <vt:lpstr>Показатели заболеваемости 2023 и 2024 год</vt:lpstr>
      <vt:lpstr>Презентация PowerPoint</vt:lpstr>
      <vt:lpstr>Основные показатели. Проведение медицинской реабилитации инвалидам</vt:lpstr>
      <vt:lpstr>Основные показатели. Инвалиды и участники ВОВ по ГБУЗ «ГП № 175 ДЗМ» </vt:lpstr>
      <vt:lpstr>Презентация PowerPoint</vt:lpstr>
      <vt:lpstr>Презентация PowerPoint</vt:lpstr>
      <vt:lpstr>Проект «Персональный помощник»</vt:lpstr>
      <vt:lpstr>Презентация PowerPoint</vt:lpstr>
      <vt:lpstr>Презентация PowerPoint</vt:lpstr>
      <vt:lpstr>Информация про средней заработной плате в ГБУЗ «ГП № 175 ДЗМ» в 2024 году</vt:lpstr>
      <vt:lpstr>Оборудование поликлиники</vt:lpstr>
      <vt:lpstr>Оборудование поликлиники</vt:lpstr>
      <vt:lpstr>Оборудование поликлиники</vt:lpstr>
      <vt:lpstr>Оборудование поликлиники</vt:lpstr>
      <vt:lpstr>Презентация PowerPoint</vt:lpstr>
      <vt:lpstr>Капитальный ремонт Филиала № 1 ГП № 175</vt:lpstr>
      <vt:lpstr>Капитальный ремонт</vt:lpstr>
      <vt:lpstr>Капитальный ремонт</vt:lpstr>
      <vt:lpstr> Государственное бюджетное учреждение здравоохранения «Городская поликлиника № 175 Департамента здравоохранения города Москвы»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Годовой отчет</dc:title>
  <dc:creator>nemuri</dc:creator>
  <cp:lastModifiedBy>luzh-2</cp:lastModifiedBy>
  <cp:revision>1176</cp:revision>
  <cp:lastPrinted>2021-02-09T09:39:18Z</cp:lastPrinted>
  <dcterms:created xsi:type="dcterms:W3CDTF">2019-02-11T07:19:05Z</dcterms:created>
  <dcterms:modified xsi:type="dcterms:W3CDTF">2025-02-03T14:44:55Z</dcterms:modified>
</cp:coreProperties>
</file>